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5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" initials="S" lastIdx="9" clrIdx="0">
    <p:extLst>
      <p:ext uri="{19B8F6BF-5375-455C-9EA6-DF929625EA0E}">
        <p15:presenceInfo xmlns:p15="http://schemas.microsoft.com/office/powerpoint/2012/main" userId="S::Sara.Bogardus@health.ny.gov::43c4e082-d139-48eb-ba7b-52ff2147ce23" providerId="AD"/>
      </p:ext>
    </p:extLst>
  </p:cmAuthor>
  <p:cmAuthor id="2" name="Schneider, Timothy A (DEC)" initials="S(" lastIdx="4" clrIdx="1">
    <p:extLst>
      <p:ext uri="{19B8F6BF-5375-455C-9EA6-DF929625EA0E}">
        <p15:presenceInfo xmlns:p15="http://schemas.microsoft.com/office/powerpoint/2012/main" userId="S::timothy.schneider@dec.ny.gov::165977db-bea2-4659-861f-4d7f59145d50" providerId="AD"/>
      </p:ext>
    </p:extLst>
  </p:cmAuthor>
  <p:cmAuthor id="3" name="Aron Krasnopoler" initials="AK" lastIdx="6" clrIdx="2">
    <p:extLst>
      <p:ext uri="{19B8F6BF-5375-455C-9EA6-DF929625EA0E}">
        <p15:presenceInfo xmlns:p15="http://schemas.microsoft.com/office/powerpoint/2012/main" userId="S::AKrasnopoler@geosyntec.com::134a6a59-d8a3-4618-aa56-1c6126688a8f" providerId="AD"/>
      </p:ext>
    </p:extLst>
  </p:cmAuthor>
  <p:cmAuthor id="4" name="Shields, Lindsey" initials="SL" lastIdx="4" clrIdx="3">
    <p:extLst>
      <p:ext uri="{19B8F6BF-5375-455C-9EA6-DF929625EA0E}">
        <p15:presenceInfo xmlns:p15="http://schemas.microsoft.com/office/powerpoint/2012/main" userId="Shields, Lindsey" providerId="None"/>
      </p:ext>
    </p:extLst>
  </p:cmAuthor>
  <p:cmAuthor id="5" name="Paul Brookner" initials="PB" lastIdx="12" clrIdx="4">
    <p:extLst>
      <p:ext uri="{19B8F6BF-5375-455C-9EA6-DF929625EA0E}">
        <p15:presenceInfo xmlns:p15="http://schemas.microsoft.com/office/powerpoint/2012/main" userId="S::PBrookner@geosyntec.com::c561d6c6-843b-412c-9c51-61531e4730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D7906-2C4E-42B8-8FC1-DF043DF82CB7}" v="2" dt="2020-11-04T15:26:42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1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1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8A4C-D953-40B3-97CF-A8E7202DADF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AA86-9EAE-4A4C-8C8D-657DDE58E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8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miracityschools.com/news/what_s_new/new__elmira_high_school_stadiu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field of grass&#10;&#10;Description automatically generated">
            <a:extLst>
              <a:ext uri="{FF2B5EF4-FFF2-40B4-BE49-F238E27FC236}">
                <a16:creationId xmlns:a16="http://schemas.microsoft.com/office/drawing/2014/main" id="{A0A59453-8271-4A4A-AC32-95ABE6C83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13987"/>
          <a:stretch/>
        </p:blipFill>
        <p:spPr>
          <a:xfrm>
            <a:off x="0" y="0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B85FD-C6C1-4E01-9E15-B13F06517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402"/>
            <a:ext cx="9144000" cy="535531"/>
          </a:xfrm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FF"/>
                </a:solidFill>
                <a:latin typeface="+mn-lt"/>
              </a:rPr>
              <a:t>Summary of Soil Removal Interim Remedial Measures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0E6BC-C010-402C-ACDC-B98809DD3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0" y="23306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a typeface="+mj-ea"/>
                <a:cs typeface="+mj-cs"/>
              </a:rPr>
              <a:t>Former Sperry Remington Site at Elmira High School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  <a:ea typeface="+mj-ea"/>
                <a:cs typeface="+mj-cs"/>
              </a:rPr>
              <a:t>NYSDEC ID #C808022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285A3-8D1B-424A-8712-C43819E91DBF}"/>
              </a:ext>
            </a:extLst>
          </p:cNvPr>
          <p:cNvSpPr txBox="1"/>
          <p:nvPr/>
        </p:nvSpPr>
        <p:spPr>
          <a:xfrm>
            <a:off x="3934914" y="5900557"/>
            <a:ext cx="451104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Public Availability Session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December 2020</a:t>
            </a:r>
          </a:p>
        </p:txBody>
      </p:sp>
    </p:spTree>
    <p:extLst>
      <p:ext uri="{BB962C8B-B14F-4D97-AF65-F5344CB8AC3E}">
        <p14:creationId xmlns:p14="http://schemas.microsoft.com/office/powerpoint/2010/main" val="4277912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484"/>
    </mc:Choice>
    <mc:Fallback xmlns="">
      <p:transition spd="slow" advTm="54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161849-1181-4A57-AF52-475EDDCA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Soil Removal IRMs in coordination with EHS Capital Improvement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78CC5F-06F1-4230-ACB9-3872C22E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732" y="2591709"/>
            <a:ext cx="3554687" cy="2666476"/>
          </a:xfrm>
        </p:spPr>
        <p:txBody>
          <a:bodyPr>
            <a:normAutofit/>
          </a:bodyPr>
          <a:lstStyle/>
          <a:p>
            <a:r>
              <a:rPr lang="en-US"/>
              <a:t>Since 2017, soil removal IRMs have been designed in coordination with EHS capital improvements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9E9D7B7-45F8-401E-A38C-6E59F8EF0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9858"/>
              </p:ext>
            </p:extLst>
          </p:nvPr>
        </p:nvGraphicFramePr>
        <p:xfrm>
          <a:off x="4764306" y="2566587"/>
          <a:ext cx="6682490" cy="2633765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785193">
                  <a:extLst>
                    <a:ext uri="{9D8B030D-6E8A-4147-A177-3AD203B41FA5}">
                      <a16:colId xmlns:a16="http://schemas.microsoft.com/office/drawing/2014/main" val="2095815233"/>
                    </a:ext>
                  </a:extLst>
                </a:gridCol>
                <a:gridCol w="1038172">
                  <a:extLst>
                    <a:ext uri="{9D8B030D-6E8A-4147-A177-3AD203B41FA5}">
                      <a16:colId xmlns:a16="http://schemas.microsoft.com/office/drawing/2014/main" val="3659369006"/>
                    </a:ext>
                  </a:extLst>
                </a:gridCol>
                <a:gridCol w="4859125">
                  <a:extLst>
                    <a:ext uri="{9D8B030D-6E8A-4147-A177-3AD203B41FA5}">
                      <a16:colId xmlns:a16="http://schemas.microsoft.com/office/drawing/2014/main" val="3761116336"/>
                    </a:ext>
                  </a:extLst>
                </a:gridCol>
              </a:tblGrid>
              <a:tr h="337333">
                <a:tc>
                  <a:txBody>
                    <a:bodyPr/>
                    <a:lstStyle/>
                    <a:p>
                      <a:r>
                        <a:rPr lang="en-US"/>
                        <a:t>Year</a:t>
                      </a:r>
                      <a:endParaRPr lang="en-US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IRM</a:t>
                      </a:r>
                      <a:endParaRPr lang="en-US">
                        <a:latin typeface="+mn-lt"/>
                      </a:endParaRP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EHS Capital Improvement Projects</a:t>
                      </a:r>
                      <a:endParaRPr lang="en-US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18295702"/>
                  </a:ext>
                </a:extLst>
              </a:tr>
              <a:tr h="582247">
                <a:tc>
                  <a:txBody>
                    <a:bodyPr/>
                    <a:lstStyle/>
                    <a:p>
                      <a:r>
                        <a:rPr lang="en-US"/>
                        <a:t>2017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IRM #1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Tennis Courts and Student/Faculty Parking Lot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674993"/>
                  </a:ext>
                </a:extLst>
              </a:tr>
              <a:tr h="337333">
                <a:tc>
                  <a:txBody>
                    <a:bodyPr/>
                    <a:lstStyle/>
                    <a:p>
                      <a:r>
                        <a:rPr lang="en-US"/>
                        <a:t>2018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IRM #2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Rear Staff Parking Lot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446126"/>
                  </a:ext>
                </a:extLst>
              </a:tr>
              <a:tr h="337333">
                <a:tc>
                  <a:txBody>
                    <a:bodyPr/>
                    <a:lstStyle/>
                    <a:p>
                      <a:r>
                        <a:rPr lang="en-US"/>
                        <a:t>2019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IRM #3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95919261"/>
                  </a:ext>
                </a:extLst>
              </a:tr>
              <a:tr h="477119">
                <a:tc rowSpan="2">
                  <a:txBody>
                    <a:bodyPr/>
                    <a:lstStyle/>
                    <a:p>
                      <a:r>
                        <a:rPr lang="en-US"/>
                        <a:t>2020</a:t>
                      </a:r>
                      <a:endParaRPr lang="en-US">
                        <a:latin typeface="+mn-lt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IRM #4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21605656"/>
                  </a:ext>
                </a:extLst>
              </a:tr>
              <a:tr h="477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IRM #5</a:t>
                      </a:r>
                      <a:endParaRPr lang="en-US" dirty="0"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68019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62C72-88FD-438C-8467-5E20ECC0F040}"/>
              </a:ext>
            </a:extLst>
          </p:cNvPr>
          <p:cNvCxnSpPr>
            <a:cxnSpLocks/>
          </p:cNvCxnSpPr>
          <p:nvPr/>
        </p:nvCxnSpPr>
        <p:spPr>
          <a:xfrm>
            <a:off x="944732" y="1789697"/>
            <a:ext cx="105020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4734CFB-9938-4B15-B63D-6DD547825DFD}"/>
              </a:ext>
            </a:extLst>
          </p:cNvPr>
          <p:cNvSpPr txBox="1"/>
          <p:nvPr/>
        </p:nvSpPr>
        <p:spPr>
          <a:xfrm>
            <a:off x="6574054" y="4292867"/>
            <a:ext cx="4499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Stadium Improvements (planned for 2021)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33104-6F01-4A34-9DEB-836D7AF755D1}"/>
              </a:ext>
            </a:extLst>
          </p:cNvPr>
          <p:cNvSpPr txBox="1"/>
          <p:nvPr/>
        </p:nvSpPr>
        <p:spPr>
          <a:xfrm>
            <a:off x="1097280" y="5727032"/>
            <a:ext cx="8810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 more about Elmira High School’s Stadium Renovation Project:</a:t>
            </a:r>
          </a:p>
          <a:p>
            <a:r>
              <a:rPr lang="en-US" dirty="0">
                <a:hlinkClick r:id="rId2"/>
              </a:rPr>
              <a:t>https://www.elmiracityschools.com/news/what_s_new/new__elmira_high_school_stadium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96"/>
    </mc:Choice>
    <mc:Fallback xmlns="">
      <p:transition spd="slow" advTm="1029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E94EFF-AC84-44F5-9A5B-90B675DAA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60" y="254000"/>
            <a:ext cx="10011679" cy="635000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6296863-4B87-4B96-B4F7-F30212919B67}"/>
              </a:ext>
            </a:extLst>
          </p:cNvPr>
          <p:cNvSpPr/>
          <p:nvPr/>
        </p:nvSpPr>
        <p:spPr>
          <a:xfrm>
            <a:off x="3436220" y="336884"/>
            <a:ext cx="1713297" cy="336884"/>
          </a:xfrm>
          <a:prstGeom prst="wedgeRectCallout">
            <a:avLst>
              <a:gd name="adj1" fmla="val -101170"/>
              <a:gd name="adj2" fmla="val 4482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IRM # 6 - 2021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6E5DC9A-5936-499D-9351-D19E19D61F25}"/>
              </a:ext>
            </a:extLst>
          </p:cNvPr>
          <p:cNvSpPr/>
          <p:nvPr/>
        </p:nvSpPr>
        <p:spPr>
          <a:xfrm>
            <a:off x="7434031" y="573772"/>
            <a:ext cx="936154" cy="336885"/>
          </a:xfrm>
          <a:prstGeom prst="wedgeRectCallout">
            <a:avLst>
              <a:gd name="adj1" fmla="val -13099"/>
              <a:gd name="adj2" fmla="val 1753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IRM # 6 - 2021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52D31C2-B93F-4386-AABE-5B0C2973CC3E}"/>
              </a:ext>
            </a:extLst>
          </p:cNvPr>
          <p:cNvSpPr/>
          <p:nvPr/>
        </p:nvSpPr>
        <p:spPr>
          <a:xfrm>
            <a:off x="3436220" y="1368010"/>
            <a:ext cx="2032595" cy="592674"/>
          </a:xfrm>
          <a:prstGeom prst="wedgeRectCallout">
            <a:avLst>
              <a:gd name="adj1" fmla="val -1739"/>
              <a:gd name="adj2" fmla="val 150455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IRM # 5 </a:t>
            </a:r>
            <a:r>
              <a:rPr lang="en-US" sz="1200" b="1"/>
              <a:t>– December </a:t>
            </a:r>
            <a:r>
              <a:rPr lang="en-US" sz="12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381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0"/>
    </mc:Choice>
    <mc:Fallback xmlns="">
      <p:transition spd="slow" advTm="109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80E5-F3F9-48D2-BBB6-C56C17A66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Soil Removal IRM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6A06D-7F96-4BAB-81BF-5782AEE0C7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Excavation to remove soils </a:t>
            </a:r>
            <a:r>
              <a:rPr lang="en-US"/>
              <a:t>with contamination </a:t>
            </a:r>
            <a:r>
              <a:rPr lang="en-US" dirty="0"/>
              <a:t>above IRM action levels</a:t>
            </a:r>
          </a:p>
          <a:p>
            <a:r>
              <a:rPr lang="en-US" dirty="0"/>
              <a:t>Off-site disposal of hazardous and non-hazardous waste </a:t>
            </a:r>
          </a:p>
          <a:p>
            <a:r>
              <a:rPr lang="en-US" dirty="0"/>
              <a:t>Backfilling with demarcation layers and approved fill</a:t>
            </a:r>
          </a:p>
          <a:p>
            <a:r>
              <a:rPr lang="en-US" dirty="0"/>
              <a:t>Site restoration with final cover</a:t>
            </a:r>
          </a:p>
          <a:p>
            <a:pPr lvl="1"/>
            <a:r>
              <a:rPr lang="en-US" dirty="0"/>
              <a:t>Turf </a:t>
            </a:r>
          </a:p>
          <a:p>
            <a:pPr lvl="1"/>
            <a:r>
              <a:rPr lang="en-US" dirty="0"/>
              <a:t>Concrete</a:t>
            </a:r>
          </a:p>
          <a:p>
            <a:pPr lvl="1"/>
            <a:r>
              <a:rPr lang="en-US" dirty="0"/>
              <a:t>Asphalt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3342C0-F094-4B3A-A5FC-F3CCD3561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9778" y="4224364"/>
            <a:ext cx="5181600" cy="17574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BFA99F-A07F-416E-8FCD-1574C0900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575" y="414682"/>
            <a:ext cx="4732007" cy="3603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2299F-59DF-450F-B10C-DCEE391B6C91}"/>
              </a:ext>
            </a:extLst>
          </p:cNvPr>
          <p:cNvSpPr txBox="1"/>
          <p:nvPr/>
        </p:nvSpPr>
        <p:spPr>
          <a:xfrm>
            <a:off x="7342142" y="3557494"/>
            <a:ext cx="38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Turf Cover System Following Excavation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02F7BC-6737-4E09-9E8A-925F5703F21E}"/>
              </a:ext>
            </a:extLst>
          </p:cNvPr>
          <p:cNvCxnSpPr>
            <a:cxnSpLocks/>
          </p:cNvCxnSpPr>
          <p:nvPr/>
        </p:nvCxnSpPr>
        <p:spPr>
          <a:xfrm flipV="1">
            <a:off x="838200" y="1579339"/>
            <a:ext cx="5625378" cy="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1"/>
    </mc:Choice>
    <mc:Fallback xmlns="">
      <p:transition spd="slow" advTm="105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3A82-7FD9-4E43-A4EF-A1FA0F1E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953" y="1916246"/>
            <a:ext cx="2424765" cy="3025508"/>
          </a:xfrm>
        </p:spPr>
        <p:txBody>
          <a:bodyPr>
            <a:normAutofit/>
          </a:bodyPr>
          <a:lstStyle/>
          <a:p>
            <a:r>
              <a:rPr lang="en-US" sz="4800"/>
              <a:t>IRMs    by the numbers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5ED5744-78B0-45CA-8F60-E42CF5BFE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09290"/>
              </p:ext>
            </p:extLst>
          </p:nvPr>
        </p:nvGraphicFramePr>
        <p:xfrm>
          <a:off x="3865345" y="506001"/>
          <a:ext cx="7700820" cy="5845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205">
                  <a:extLst>
                    <a:ext uri="{9D8B030D-6E8A-4147-A177-3AD203B41FA5}">
                      <a16:colId xmlns:a16="http://schemas.microsoft.com/office/drawing/2014/main" val="1161468470"/>
                    </a:ext>
                  </a:extLst>
                </a:gridCol>
                <a:gridCol w="1925205">
                  <a:extLst>
                    <a:ext uri="{9D8B030D-6E8A-4147-A177-3AD203B41FA5}">
                      <a16:colId xmlns:a16="http://schemas.microsoft.com/office/drawing/2014/main" val="2388646726"/>
                    </a:ext>
                  </a:extLst>
                </a:gridCol>
                <a:gridCol w="1925205">
                  <a:extLst>
                    <a:ext uri="{9D8B030D-6E8A-4147-A177-3AD203B41FA5}">
                      <a16:colId xmlns:a16="http://schemas.microsoft.com/office/drawing/2014/main" val="79558195"/>
                    </a:ext>
                  </a:extLst>
                </a:gridCol>
                <a:gridCol w="1925205">
                  <a:extLst>
                    <a:ext uri="{9D8B030D-6E8A-4147-A177-3AD203B41FA5}">
                      <a16:colId xmlns:a16="http://schemas.microsoft.com/office/drawing/2014/main" val="3892698751"/>
                    </a:ext>
                  </a:extLst>
                </a:gridCol>
              </a:tblGrid>
              <a:tr h="39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IRM #1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(June to September 2017)</a:t>
                      </a:r>
                    </a:p>
                    <a:p>
                      <a:pPr algn="ctr"/>
                      <a:endParaRPr lang="en-US" sz="1800"/>
                    </a:p>
                  </a:txBody>
                  <a:tcPr marL="50019" marR="50019" marT="25009" marB="2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IRM #2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 (June to September 2018)</a:t>
                      </a:r>
                    </a:p>
                    <a:p>
                      <a:pPr algn="ctr"/>
                      <a:endParaRPr lang="en-US" sz="1800"/>
                    </a:p>
                  </a:txBody>
                  <a:tcPr marL="50019" marR="50019" marT="25009" marB="2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IRM #3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(June to September 2019)</a:t>
                      </a:r>
                    </a:p>
                    <a:p>
                      <a:pPr algn="ctr"/>
                      <a:endParaRPr lang="en-US" sz="1800"/>
                    </a:p>
                  </a:txBody>
                  <a:tcPr marL="50019" marR="50019" marT="25009" marB="2500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IRM #4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/>
                        <a:t>(June to August 2020)</a:t>
                      </a:r>
                    </a:p>
                    <a:p>
                      <a:pPr algn="ctr"/>
                      <a:endParaRPr lang="en-US" sz="1800"/>
                    </a:p>
                  </a:txBody>
                  <a:tcPr marL="50019" marR="50019" marT="25009" marB="25009"/>
                </a:tc>
                <a:extLst>
                  <a:ext uri="{0D108BD9-81ED-4DB2-BD59-A6C34878D82A}">
                    <a16:rowId xmlns:a16="http://schemas.microsoft.com/office/drawing/2014/main" val="2283352844"/>
                  </a:ext>
                </a:extLst>
              </a:tr>
              <a:tr h="4698700"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6,805 cubic yards of soil excavated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1,350 tons disposed off-Site as hazardous waste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2,580 tons disposed off-Site as non-hazardous waste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500 cubic yards of soil reused as backfill below demarcation layer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11,580 tons of fill imported for backfill and soil cover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/>
                    </a:p>
                  </a:txBody>
                  <a:tcPr marL="50019" marR="50019" marT="25009" marB="25009"/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16,050 cubic yards of soil excavated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12,951 tons disposed off-Site as hazardous waste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16,507 tons disposed off-Site as non-hazardous waste 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8,100 cubic yards of soil reused as backfill below demarcation layer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22,834 tons of fill imported for backfill and soil cover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/>
                    </a:p>
                  </a:txBody>
                  <a:tcPr marL="50019" marR="50019" marT="25009" marB="25009"/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11,545 cubic yards of soil excavated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8,250 tons disposed off-Site as hazardous waste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3,268 tons disposed off-Site as non-hazardous waste 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4,963 cubic yards of soil reused as backfill below demarcation layer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14,099 tons of fill imported for backfill and soil cover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L="50019" marR="50019" marT="25009" marB="25009"/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6,500 cubic yards of soil excavated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4,079 tons disposed off-Site as hazardous waste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3,977 tons disposed off-Site as non-hazardous waste 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1,987 cubic yards of soil reused as backfill below demarcation layer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7,993 tons of fill imported for backfill and soil cover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L="50019" marR="50019" marT="25009" marB="25009"/>
                </a:tc>
                <a:extLst>
                  <a:ext uri="{0D108BD9-81ED-4DB2-BD59-A6C34878D82A}">
                    <a16:rowId xmlns:a16="http://schemas.microsoft.com/office/drawing/2014/main" val="2970520219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EC88E0-9AF5-4957-8D56-CEE9351988E5}"/>
              </a:ext>
            </a:extLst>
          </p:cNvPr>
          <p:cNvCxnSpPr>
            <a:cxnSpLocks/>
          </p:cNvCxnSpPr>
          <p:nvPr/>
        </p:nvCxnSpPr>
        <p:spPr>
          <a:xfrm>
            <a:off x="3450306" y="506001"/>
            <a:ext cx="0" cy="584599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99C9DC-E53A-45BE-9D25-EEA78B68ABA3}"/>
              </a:ext>
            </a:extLst>
          </p:cNvPr>
          <p:cNvSpPr txBox="1"/>
          <p:nvPr/>
        </p:nvSpPr>
        <p:spPr>
          <a:xfrm>
            <a:off x="866277" y="6457877"/>
            <a:ext cx="1085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excavation measurements are cubic yards (cy) and disposal is measured as tons.  For this site the conversion </a:t>
            </a:r>
            <a:r>
              <a:rPr lang="en-US" sz="1400"/>
              <a:t>is 1 cy = 1.9 ton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14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3"/>
    </mc:Choice>
    <mc:Fallback xmlns="">
      <p:transition spd="slow" advTm="11093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FDDAE17164748BD4832F608A13B10" ma:contentTypeVersion="13" ma:contentTypeDescription="Create a new document." ma:contentTypeScope="" ma:versionID="6b4f9912ee816f6af6a2c5b1b8eef549">
  <xsd:schema xmlns:xsd="http://www.w3.org/2001/XMLSchema" xmlns:xs="http://www.w3.org/2001/XMLSchema" xmlns:p="http://schemas.microsoft.com/office/2006/metadata/properties" xmlns:ns3="de65d845-ddab-4257-bea9-79c35f1463a6" xmlns:ns4="ff117338-9936-483e-a275-435402ea6faa" targetNamespace="http://schemas.microsoft.com/office/2006/metadata/properties" ma:root="true" ma:fieldsID="3be27eee6761a438160d0e3f3a42fd74" ns3:_="" ns4:_="">
    <xsd:import namespace="de65d845-ddab-4257-bea9-79c35f1463a6"/>
    <xsd:import namespace="ff117338-9936-483e-a275-435402ea6fa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5d845-ddab-4257-bea9-79c35f146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7338-9936-483e-a275-435402ea6f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C4C10F-A807-4E1F-87D0-F570CF8FA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65d845-ddab-4257-bea9-79c35f1463a6"/>
    <ds:schemaRef ds:uri="ff117338-9936-483e-a275-435402ea6f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16DB26-4BA6-4E41-8941-B8F2D8ECBCC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e65d845-ddab-4257-bea9-79c35f1463a6"/>
    <ds:schemaRef ds:uri="http://schemas.microsoft.com/office/2006/documentManagement/types"/>
    <ds:schemaRef ds:uri="ff117338-9936-483e-a275-435402ea6fa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EE0965-F8FB-4805-A464-CC0190C11F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418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Summary of Soil Removal Interim Remedial Measures</vt:lpstr>
      <vt:lpstr>Soil Removal IRMs in coordination with EHS Capital Improvement Projects</vt:lpstr>
      <vt:lpstr>PowerPoint Presentation</vt:lpstr>
      <vt:lpstr>Soil Removal IRM Scope</vt:lpstr>
      <vt:lpstr>IRMs    by the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Soil Removal  Interim Remedial Measures</dc:title>
  <dc:creator>Emma O'Leary</dc:creator>
  <cp:lastModifiedBy>Shields, Lindsey</cp:lastModifiedBy>
  <cp:revision>8</cp:revision>
  <dcterms:created xsi:type="dcterms:W3CDTF">2020-09-16T18:48:51Z</dcterms:created>
  <dcterms:modified xsi:type="dcterms:W3CDTF">2020-12-03T20:45:48Z</dcterms:modified>
</cp:coreProperties>
</file>