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 id="2147483688" r:id="rId8"/>
  </p:sldMasterIdLst>
  <p:notesMasterIdLst>
    <p:notesMasterId r:id="rId18"/>
  </p:notesMasterIdLst>
  <p:sldIdLst>
    <p:sldId id="258" r:id="rId9"/>
    <p:sldId id="532" r:id="rId10"/>
    <p:sldId id="259" r:id="rId11"/>
    <p:sldId id="264" r:id="rId12"/>
    <p:sldId id="265" r:id="rId13"/>
    <p:sldId id="530" r:id="rId14"/>
    <p:sldId id="263" r:id="rId15"/>
    <p:sldId id="262" r:id="rId16"/>
    <p:sldId id="529" r:id="rId1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7" autoAdjust="0"/>
  </p:normalViewPr>
  <p:slideViewPr>
    <p:cSldViewPr>
      <p:cViewPr varScale="1">
        <p:scale>
          <a:sx n="150" d="100"/>
          <a:sy n="150" d="100"/>
        </p:scale>
        <p:origin x="45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12/1/2020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28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12/1/2020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pic>
        <p:nvPicPr>
          <p:cNvPr id="9" name="Picture 8">
            <a:extLst>
              <a:ext uri="{FF2B5EF4-FFF2-40B4-BE49-F238E27FC236}">
                <a16:creationId xmlns:a16="http://schemas.microsoft.com/office/drawing/2014/main" id="{70D20110-8417-4623-8373-113911D601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61950"/>
            <a:ext cx="2675134" cy="685800"/>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8" name="Picture 7">
            <a:extLst>
              <a:ext uri="{FF2B5EF4-FFF2-40B4-BE49-F238E27FC236}">
                <a16:creationId xmlns:a16="http://schemas.microsoft.com/office/drawing/2014/main" id="{0E6DAB2A-665D-4D2A-B09B-7FD577B5F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3572" y="4552950"/>
            <a:ext cx="1405128" cy="360220"/>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2074977-6698-4DBA-AFD8-9E490F5C1C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3572" y="4552950"/>
            <a:ext cx="1405128" cy="360220"/>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12/1/2020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 2020</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3B0853B-9606-4A81-9A76-D23B4F690B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43572" y="4435364"/>
            <a:ext cx="1405128" cy="360220"/>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1" y="361950"/>
            <a:ext cx="3603191" cy="810768"/>
          </a:xfrm>
          <a:prstGeom prst="rect">
            <a:avLst/>
          </a:prstGeom>
        </p:spPr>
      </p:pic>
      <p:sp>
        <p:nvSpPr>
          <p:cNvPr id="4" name="Date Placeholder 3"/>
          <p:cNvSpPr>
            <a:spLocks noGrp="1"/>
          </p:cNvSpPr>
          <p:nvPr>
            <p:ph type="dt" sz="half" idx="2"/>
          </p:nvPr>
        </p:nvSpPr>
        <p:spPr>
          <a:xfrm>
            <a:off x="457200" y="4767266"/>
            <a:ext cx="21336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6"/>
            <a:ext cx="28956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6"/>
            <a:ext cx="21336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en-US" sz="1013" dirty="0">
              <a:solidFill>
                <a:prstClr val="white"/>
              </a:solidFill>
            </a:endParaRPr>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en-US" sz="1013" dirty="0">
              <a:solidFill>
                <a:prstClr val="white"/>
              </a:solidFill>
            </a:endParaRPr>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88" dirty="0">
              <a:solidFill>
                <a:prstClr val="white"/>
              </a:solidFill>
            </a:endParaRPr>
          </a:p>
        </p:txBody>
      </p:sp>
    </p:spTree>
    <p:extLst>
      <p:ext uri="{BB962C8B-B14F-4D97-AF65-F5344CB8AC3E}">
        <p14:creationId xmlns:p14="http://schemas.microsoft.com/office/powerpoint/2010/main" val="27756967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514337" rtl="0" eaLnBrk="1" latinLnBrk="0" hangingPunct="1">
        <a:spcBef>
          <a:spcPct val="0"/>
        </a:spcBef>
        <a:buNone/>
        <a:defRPr sz="2475" kern="1200">
          <a:solidFill>
            <a:schemeClr val="tx1"/>
          </a:solidFill>
          <a:latin typeface="+mj-lt"/>
          <a:ea typeface="+mj-ea"/>
          <a:cs typeface="+mj-cs"/>
        </a:defRPr>
      </a:lvl1pPr>
    </p:titleStyle>
    <p:bodyStyle>
      <a:lvl1pPr marL="192876" indent="-192876" algn="l" defTabSz="51433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99" indent="-160731" algn="l" defTabSz="514337"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21" indent="-128584" algn="l" defTabSz="514337"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90" indent="-128584"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59" indent="-128584"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27" indent="-128584"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4"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4" indent="-128584"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3" indent="-128584"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915400" cy="954107"/>
          </a:xfrm>
          <a:prstGeom prst="rect">
            <a:avLst/>
          </a:prstGeom>
          <a:noFill/>
          <a:ln>
            <a:noFill/>
          </a:ln>
        </p:spPr>
        <p:txBody>
          <a:bodyPr wrap="square" rtlCol="0">
            <a:spAutoFit/>
          </a:bodyPr>
          <a:lstStyle/>
          <a:p>
            <a:pPr defTabSz="514337"/>
            <a:r>
              <a:rPr lang="en-US" sz="2800" b="1" kern="0" dirty="0">
                <a:solidFill>
                  <a:srgbClr val="002D73"/>
                </a:solidFill>
                <a:latin typeface="Arial" panose="020B0604020202020204" pitchFamily="34" charset="0"/>
                <a:cs typeface="Arial" panose="020B0604020202020204" pitchFamily="34" charset="0"/>
              </a:rPr>
              <a:t>New York State Department of Health’s</a:t>
            </a:r>
          </a:p>
          <a:p>
            <a:pPr defTabSz="514337"/>
            <a:r>
              <a:rPr lang="en-US" sz="2800" b="1" kern="0" dirty="0">
                <a:solidFill>
                  <a:srgbClr val="002D73"/>
                </a:solidFill>
                <a:latin typeface="Arial" panose="020B0604020202020204" pitchFamily="34" charset="0"/>
                <a:cs typeface="Arial" panose="020B0604020202020204" pitchFamily="34" charset="0"/>
              </a:rPr>
              <a:t>Role at Elmira High School</a:t>
            </a:r>
          </a:p>
        </p:txBody>
      </p:sp>
      <p:sp>
        <p:nvSpPr>
          <p:cNvPr id="12" name="TextBox 11"/>
          <p:cNvSpPr txBox="1"/>
          <p:nvPr/>
        </p:nvSpPr>
        <p:spPr>
          <a:xfrm>
            <a:off x="190500" y="1809750"/>
            <a:ext cx="8763000"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i="1" dirty="0">
                <a:solidFill>
                  <a:srgbClr val="646569"/>
                </a:solidFill>
                <a:latin typeface="Arial" panose="020B0604020202020204" pitchFamily="34" charset="0"/>
                <a:cs typeface="Arial" panose="020B0604020202020204" pitchFamily="34" charset="0"/>
              </a:rPr>
              <a:t>Work with NYSDEC to identify nature and extent of contamination to evaluate potential exposures</a:t>
            </a:r>
          </a:p>
          <a:p>
            <a:endParaRPr lang="en-US" sz="2000" i="1"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1" dirty="0">
                <a:solidFill>
                  <a:srgbClr val="646569"/>
                </a:solidFill>
                <a:latin typeface="Arial" panose="020B0604020202020204" pitchFamily="34" charset="0"/>
                <a:cs typeface="Arial" panose="020B0604020202020204" pitchFamily="34" charset="0"/>
              </a:rPr>
              <a:t>Evaluate data and make recommendations to address any potential exposure and evaluate the need for additional information</a:t>
            </a:r>
          </a:p>
          <a:p>
            <a:endParaRPr lang="en-US" sz="2000" i="1"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1" dirty="0">
                <a:solidFill>
                  <a:srgbClr val="646569"/>
                </a:solidFill>
                <a:latin typeface="Arial" panose="020B0604020202020204" pitchFamily="34" charset="0"/>
                <a:cs typeface="Arial" panose="020B0604020202020204" pitchFamily="34" charset="0"/>
              </a:rPr>
              <a:t>Ensure that remedy selected is protective of public health</a:t>
            </a:r>
          </a:p>
        </p:txBody>
      </p:sp>
    </p:spTree>
    <p:extLst>
      <p:ext uri="{BB962C8B-B14F-4D97-AF65-F5344CB8AC3E}">
        <p14:creationId xmlns:p14="http://schemas.microsoft.com/office/powerpoint/2010/main" val="46525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is exposure?</a:t>
            </a:r>
          </a:p>
        </p:txBody>
      </p:sp>
      <p:sp>
        <p:nvSpPr>
          <p:cNvPr id="12" name="TextBox 11"/>
          <p:cNvSpPr txBox="1"/>
          <p:nvPr/>
        </p:nvSpPr>
        <p:spPr>
          <a:xfrm>
            <a:off x="190500" y="1070057"/>
            <a:ext cx="8763000" cy="3003386"/>
          </a:xfrm>
          <a:prstGeom prst="rect">
            <a:avLst/>
          </a:prstGeom>
          <a:noFill/>
          <a:ln>
            <a:noFill/>
          </a:ln>
        </p:spPr>
        <p:txBody>
          <a:bodyPr wrap="square" rtlCol="0">
            <a:spAutoFit/>
          </a:bodyPr>
          <a:lstStyle/>
          <a:p>
            <a:pPr marL="257175" lvl="0" indent="-257175" defTabSz="514350" fontAlgn="base">
              <a:spcBef>
                <a:spcPct val="0"/>
              </a:spcBef>
              <a:spcAft>
                <a:spcPts val="450"/>
              </a:spcAft>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Physical contact with a chemical or substance</a:t>
            </a:r>
          </a:p>
          <a:p>
            <a:pPr marL="514350" lvl="2" indent="-257175" defTabSz="514350" fontAlgn="base">
              <a:spcBef>
                <a:spcPct val="0"/>
              </a:spcBef>
              <a:spcAft>
                <a:spcPts val="450"/>
              </a:spcAft>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Inhalation (breathing)</a:t>
            </a:r>
          </a:p>
          <a:p>
            <a:pPr marL="514350" lvl="2" indent="-257175" defTabSz="514350" fontAlgn="base">
              <a:spcBef>
                <a:spcPct val="0"/>
              </a:spcBef>
              <a:spcAft>
                <a:spcPts val="450"/>
              </a:spcAft>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Direct contact (touching)</a:t>
            </a:r>
          </a:p>
          <a:p>
            <a:pPr marL="514350" lvl="2" indent="-257175" defTabSz="514350" fontAlgn="base">
              <a:spcBef>
                <a:spcPct val="0"/>
              </a:spcBef>
              <a:spcAft>
                <a:spcPts val="450"/>
              </a:spcAft>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Ingestion (eating/drinking)</a:t>
            </a:r>
          </a:p>
          <a:p>
            <a:pPr marL="514350" lvl="2" indent="-257175" defTabSz="514350" fontAlgn="base">
              <a:spcBef>
                <a:spcPct val="0"/>
              </a:spcBef>
              <a:spcAft>
                <a:spcPts val="450"/>
              </a:spcAft>
              <a:buFont typeface="Wingdings" panose="05000000000000000000" pitchFamily="2" charset="2"/>
              <a:buChar char="§"/>
            </a:pPr>
            <a:endParaRPr lang="en-US" sz="1000" dirty="0">
              <a:solidFill>
                <a:srgbClr val="646569"/>
              </a:solidFill>
              <a:latin typeface="Arial" panose="020B0604020202020204" pitchFamily="34" charset="0"/>
              <a:cs typeface="Arial" panose="020B0604020202020204" pitchFamily="34" charset="0"/>
            </a:endParaRPr>
          </a:p>
          <a:p>
            <a:pPr marL="257175" lvl="2" indent="-257175" defTabSz="514350" fontAlgn="base">
              <a:spcBef>
                <a:spcPct val="0"/>
              </a:spcBef>
              <a:spcAft>
                <a:spcPts val="450"/>
              </a:spcAft>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One or more of these physical contacts </a:t>
            </a:r>
            <a:r>
              <a:rPr lang="en-US" sz="2000" u="sng" dirty="0">
                <a:solidFill>
                  <a:srgbClr val="646569"/>
                </a:solidFill>
                <a:latin typeface="Arial" panose="020B0604020202020204" pitchFamily="34" charset="0"/>
                <a:cs typeface="Arial" panose="020B0604020202020204" pitchFamily="34" charset="0"/>
              </a:rPr>
              <a:t>must</a:t>
            </a:r>
            <a:r>
              <a:rPr lang="en-US" sz="2000" dirty="0">
                <a:solidFill>
                  <a:srgbClr val="646569"/>
                </a:solidFill>
                <a:latin typeface="Arial" panose="020B0604020202020204" pitchFamily="34" charset="0"/>
                <a:cs typeface="Arial" panose="020B0604020202020204" pitchFamily="34" charset="0"/>
              </a:rPr>
              <a:t> occur before a chemical has the </a:t>
            </a:r>
            <a:r>
              <a:rPr lang="en-US" sz="2000" i="1" dirty="0">
                <a:solidFill>
                  <a:srgbClr val="646569"/>
                </a:solidFill>
                <a:latin typeface="Arial" panose="020B0604020202020204" pitchFamily="34" charset="0"/>
                <a:cs typeface="Arial" panose="020B0604020202020204" pitchFamily="34" charset="0"/>
              </a:rPr>
              <a:t>potential</a:t>
            </a:r>
            <a:r>
              <a:rPr lang="en-US" sz="2000" dirty="0">
                <a:solidFill>
                  <a:srgbClr val="646569"/>
                </a:solidFill>
                <a:latin typeface="Arial" panose="020B0604020202020204" pitchFamily="34" charset="0"/>
                <a:cs typeface="Arial" panose="020B0604020202020204" pitchFamily="34" charset="0"/>
              </a:rPr>
              <a:t> to cause a health problem</a:t>
            </a:r>
          </a:p>
          <a:p>
            <a:pPr marL="257175" lvl="2" indent="-257175" defTabSz="514350" fontAlgn="base">
              <a:spcBef>
                <a:spcPct val="0"/>
              </a:spcBef>
              <a:spcAft>
                <a:spcPts val="450"/>
              </a:spcAft>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257175" lvl="2" indent="-257175" defTabSz="514350" fontAlgn="base">
              <a:spcBef>
                <a:spcPct val="0"/>
              </a:spcBef>
              <a:spcAft>
                <a:spcPts val="450"/>
              </a:spcAft>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Exposure does not necessarily mean that health effects will occur</a:t>
            </a:r>
          </a:p>
        </p:txBody>
      </p:sp>
    </p:spTree>
    <p:extLst>
      <p:ext uri="{BB962C8B-B14F-4D97-AF65-F5344CB8AC3E}">
        <p14:creationId xmlns:p14="http://schemas.microsoft.com/office/powerpoint/2010/main" val="31719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Potential exposure pathways</a:t>
            </a:r>
          </a:p>
        </p:txBody>
      </p:sp>
      <p:sp>
        <p:nvSpPr>
          <p:cNvPr id="12" name="TextBox 11"/>
          <p:cNvSpPr txBox="1"/>
          <p:nvPr/>
        </p:nvSpPr>
        <p:spPr>
          <a:xfrm>
            <a:off x="352738" y="1051063"/>
            <a:ext cx="8410261" cy="3539430"/>
          </a:xfrm>
          <a:prstGeom prst="rect">
            <a:avLst/>
          </a:prstGeom>
          <a:noFill/>
          <a:ln>
            <a:noFill/>
          </a:ln>
        </p:spPr>
        <p:txBody>
          <a:bodyPr wrap="square" rtlCol="0">
            <a:spAutoFit/>
          </a:bodyPr>
          <a:lstStyle/>
          <a:p>
            <a:pPr algn="ctr"/>
            <a:r>
              <a:rPr lang="en-US" sz="2400" dirty="0">
                <a:solidFill>
                  <a:srgbClr val="646569"/>
                </a:solidFill>
                <a:latin typeface="Arial" panose="020B0604020202020204" pitchFamily="34" charset="0"/>
                <a:cs typeface="Arial" panose="020B0604020202020204" pitchFamily="34" charset="0"/>
              </a:rPr>
              <a:t>Inhalation </a:t>
            </a:r>
          </a:p>
          <a:p>
            <a:pPr algn="ctr"/>
            <a:endParaRPr lang="en-US" sz="2000" i="1" dirty="0">
              <a:solidFill>
                <a:srgbClr val="646569"/>
              </a:solidFill>
              <a:latin typeface="Arial" panose="020B0604020202020204" pitchFamily="34" charset="0"/>
              <a:cs typeface="Arial" panose="020B0604020202020204" pitchFamily="34" charset="0"/>
            </a:endParaRPr>
          </a:p>
          <a:p>
            <a:r>
              <a:rPr lang="en-US" sz="2000" i="1" dirty="0">
                <a:solidFill>
                  <a:schemeClr val="tx1">
                    <a:lumMod val="50000"/>
                    <a:lumOff val="50000"/>
                  </a:schemeClr>
                </a:solidFill>
                <a:latin typeface="Arial" panose="020B0604020202020204" pitchFamily="34" charset="0"/>
                <a:cs typeface="Arial" panose="020B0604020202020204" pitchFamily="34" charset="0"/>
              </a:rPr>
              <a:t>Contaminated Soil Vapor (air beneath the building): Volatile Organic Compounds - Trichloroethylene (TCE), Tetrachloroethylene (PCE), Freon12</a:t>
            </a:r>
          </a:p>
          <a:p>
            <a:endParaRPr lang="en-US" sz="2000" i="1" dirty="0">
              <a:solidFill>
                <a:schemeClr val="tx1">
                  <a:lumMod val="50000"/>
                  <a:lumOff val="50000"/>
                </a:schemeClr>
              </a:solidFill>
              <a:latin typeface="Arial" panose="020B0604020202020204" pitchFamily="34" charset="0"/>
              <a:cs typeface="Arial" panose="020B0604020202020204" pitchFamily="34" charset="0"/>
            </a:endParaRPr>
          </a:p>
          <a:p>
            <a:r>
              <a:rPr lang="en-US" sz="2000" i="1" dirty="0">
                <a:solidFill>
                  <a:schemeClr val="tx1">
                    <a:lumMod val="50000"/>
                    <a:lumOff val="50000"/>
                  </a:schemeClr>
                </a:solidFill>
                <a:latin typeface="Arial" panose="020B0604020202020204" pitchFamily="34" charset="0"/>
                <a:cs typeface="Arial" panose="020B0604020202020204" pitchFamily="34" charset="0"/>
              </a:rPr>
              <a:t>Potential release of contaminated dust to the outdoor air during interim remedial activities (IRM) and construction.</a:t>
            </a:r>
          </a:p>
          <a:p>
            <a:endParaRPr lang="en-US" sz="2000" i="1" dirty="0">
              <a:solidFill>
                <a:schemeClr val="tx1">
                  <a:lumMod val="50000"/>
                  <a:lumOff val="50000"/>
                </a:schemeClr>
              </a:solidFill>
              <a:latin typeface="Arial" panose="020B0604020202020204" pitchFamily="34" charset="0"/>
              <a:cs typeface="Arial" panose="020B0604020202020204" pitchFamily="34" charset="0"/>
            </a:endParaRPr>
          </a:p>
          <a:p>
            <a:r>
              <a:rPr lang="en-US" sz="2000" i="1" dirty="0">
                <a:solidFill>
                  <a:schemeClr val="tx1">
                    <a:lumMod val="50000"/>
                    <a:lumOff val="50000"/>
                  </a:schemeClr>
                </a:solidFill>
                <a:latin typeface="Arial" panose="020B0604020202020204" pitchFamily="34" charset="0"/>
                <a:cs typeface="Arial" panose="020B0604020202020204" pitchFamily="34" charset="0"/>
              </a:rPr>
              <a:t>Provisions are in place to protect the school community and address these potential exposure pathways as described on the following slides.</a:t>
            </a:r>
          </a:p>
        </p:txBody>
      </p:sp>
    </p:spTree>
    <p:extLst>
      <p:ext uri="{BB962C8B-B14F-4D97-AF65-F5344CB8AC3E}">
        <p14:creationId xmlns:p14="http://schemas.microsoft.com/office/powerpoint/2010/main" val="19617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419B-6F43-4353-A755-E2F12FDAF5C6}"/>
              </a:ext>
            </a:extLst>
          </p:cNvPr>
          <p:cNvSpPr>
            <a:spLocks noGrp="1"/>
          </p:cNvSpPr>
          <p:nvPr>
            <p:ph type="title"/>
          </p:nvPr>
        </p:nvSpPr>
        <p:spPr>
          <a:xfrm>
            <a:off x="0" y="438151"/>
            <a:ext cx="8686800" cy="625474"/>
          </a:xfrm>
        </p:spPr>
        <p:txBody>
          <a:bodyPr>
            <a:normAutofit fontScale="90000"/>
          </a:bodyPr>
          <a:lstStyle/>
          <a:p>
            <a:pPr algn="l"/>
            <a:r>
              <a:rPr lang="en-US" sz="3600" b="1" dirty="0">
                <a:solidFill>
                  <a:srgbClr val="002D73"/>
                </a:solidFill>
              </a:rPr>
              <a:t>Soil Vapor Intrusion</a:t>
            </a:r>
            <a:endParaRPr lang="en-US" sz="3600" dirty="0"/>
          </a:p>
        </p:txBody>
      </p:sp>
      <p:sp>
        <p:nvSpPr>
          <p:cNvPr id="5" name="TextBox 4">
            <a:extLst>
              <a:ext uri="{FF2B5EF4-FFF2-40B4-BE49-F238E27FC236}">
                <a16:creationId xmlns:a16="http://schemas.microsoft.com/office/drawing/2014/main" id="{570F9122-E96A-4E2F-B5E0-A5FAA5B383D0}"/>
              </a:ext>
            </a:extLst>
          </p:cNvPr>
          <p:cNvSpPr txBox="1"/>
          <p:nvPr/>
        </p:nvSpPr>
        <p:spPr>
          <a:xfrm>
            <a:off x="4800600" y="590550"/>
            <a:ext cx="4343400" cy="4185761"/>
          </a:xfrm>
          <a:prstGeom prst="rect">
            <a:avLst/>
          </a:prstGeom>
          <a:noFill/>
        </p:spPr>
        <p:txBody>
          <a:bodyPr wrap="square" rtlCol="0">
            <a:spAutoFit/>
          </a:bodyPr>
          <a:lstStyle/>
          <a:p>
            <a:pPr marL="285750" indent="-285750">
              <a:buFont typeface="Arial" panose="020B0604020202020204" pitchFamily="34" charset="0"/>
              <a:buChar char="•"/>
            </a:pPr>
            <a:r>
              <a:rPr lang="en-US" sz="1500" i="1" dirty="0">
                <a:solidFill>
                  <a:schemeClr val="tx1">
                    <a:lumMod val="50000"/>
                    <a:lumOff val="50000"/>
                  </a:schemeClr>
                </a:solidFill>
                <a:latin typeface="Arial" panose="020B0604020202020204" pitchFamily="34" charset="0"/>
                <a:cs typeface="Arial" panose="020B0604020202020204" pitchFamily="34" charset="0"/>
              </a:rPr>
              <a:t>Soil vapor intrusion refers to the process by which volatile chemicals (VOCs) move from a subsurface source into the indoor air of overlying buildings.</a:t>
            </a:r>
          </a:p>
          <a:p>
            <a:pPr marL="285750" indent="-285750">
              <a:buFont typeface="Arial" panose="020B0604020202020204" pitchFamily="34" charset="0"/>
              <a:buChar char="•"/>
            </a:pPr>
            <a:endParaRPr lang="en-US" sz="1500" i="1"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i="1" dirty="0">
                <a:solidFill>
                  <a:schemeClr val="tx1">
                    <a:lumMod val="50000"/>
                    <a:lumOff val="50000"/>
                  </a:schemeClr>
                </a:solidFill>
                <a:latin typeface="Arial" panose="020B0604020202020204" pitchFamily="34" charset="0"/>
                <a:cs typeface="Arial" panose="020B0604020202020204" pitchFamily="34" charset="0"/>
              </a:rPr>
              <a:t>Soil Vapor Intrusion Sampling Results:</a:t>
            </a:r>
          </a:p>
          <a:p>
            <a:pPr marL="742950" lvl="1" indent="-285750">
              <a:spcBef>
                <a:spcPts val="600"/>
              </a:spcBef>
              <a:spcAft>
                <a:spcPts val="600"/>
              </a:spcAft>
              <a:buFont typeface="Arial" panose="020B0604020202020204" pitchFamily="34" charset="0"/>
              <a:buChar char="•"/>
            </a:pPr>
            <a:r>
              <a:rPr lang="en-US" sz="1500" i="1" dirty="0">
                <a:solidFill>
                  <a:schemeClr val="tx1">
                    <a:lumMod val="50000"/>
                    <a:lumOff val="50000"/>
                  </a:schemeClr>
                </a:solidFill>
                <a:latin typeface="Arial" panose="020B0604020202020204" pitchFamily="34" charset="0"/>
                <a:cs typeface="Arial" panose="020B0604020202020204" pitchFamily="34" charset="0"/>
              </a:rPr>
              <a:t>Sub-Slab: VOCs above screening levels beneath the building</a:t>
            </a:r>
          </a:p>
          <a:p>
            <a:pPr marL="742950" lvl="1" indent="-285750">
              <a:spcBef>
                <a:spcPts val="600"/>
              </a:spcBef>
              <a:spcAft>
                <a:spcPts val="600"/>
              </a:spcAft>
              <a:buFont typeface="Arial" panose="020B0604020202020204" pitchFamily="34" charset="0"/>
              <a:buChar char="•"/>
            </a:pPr>
            <a:r>
              <a:rPr lang="en-US" sz="1500" i="1" dirty="0">
                <a:solidFill>
                  <a:schemeClr val="tx1">
                    <a:lumMod val="50000"/>
                    <a:lumOff val="50000"/>
                  </a:schemeClr>
                </a:solidFill>
                <a:latin typeface="Arial" panose="020B0604020202020204" pitchFamily="34" charset="0"/>
                <a:cs typeface="Arial" panose="020B0604020202020204" pitchFamily="34" charset="0"/>
              </a:rPr>
              <a:t>Indoor Air: VOCs historically detected </a:t>
            </a:r>
            <a:r>
              <a:rPr lang="en-US" sz="1500" b="1" i="1" dirty="0">
                <a:solidFill>
                  <a:schemeClr val="tx1">
                    <a:lumMod val="50000"/>
                    <a:lumOff val="50000"/>
                  </a:schemeClr>
                </a:solidFill>
                <a:latin typeface="Arial" panose="020B0604020202020204" pitchFamily="34" charset="0"/>
                <a:cs typeface="Arial" panose="020B0604020202020204" pitchFamily="34" charset="0"/>
              </a:rPr>
              <a:t>below </a:t>
            </a:r>
            <a:r>
              <a:rPr lang="en-US" sz="1500" i="1" dirty="0">
                <a:solidFill>
                  <a:schemeClr val="tx1">
                    <a:lumMod val="50000"/>
                    <a:lumOff val="50000"/>
                  </a:schemeClr>
                </a:solidFill>
                <a:latin typeface="Arial" panose="020B0604020202020204" pitchFamily="34" charset="0"/>
                <a:cs typeface="Arial" panose="020B0604020202020204" pitchFamily="34" charset="0"/>
              </a:rPr>
              <a:t>applicable</a:t>
            </a:r>
            <a:r>
              <a:rPr lang="en-US" sz="1500" b="1" i="1" dirty="0">
                <a:solidFill>
                  <a:schemeClr val="tx1">
                    <a:lumMod val="50000"/>
                    <a:lumOff val="50000"/>
                  </a:schemeClr>
                </a:solidFill>
                <a:latin typeface="Arial" panose="020B0604020202020204" pitchFamily="34" charset="0"/>
                <a:cs typeface="Arial" panose="020B0604020202020204" pitchFamily="34" charset="0"/>
              </a:rPr>
              <a:t> </a:t>
            </a:r>
            <a:r>
              <a:rPr lang="en-US" sz="1500" i="1" dirty="0">
                <a:solidFill>
                  <a:schemeClr val="tx1">
                    <a:lumMod val="50000"/>
                    <a:lumOff val="50000"/>
                  </a:schemeClr>
                </a:solidFill>
                <a:latin typeface="Arial" panose="020B0604020202020204" pitchFamily="34" charset="0"/>
                <a:cs typeface="Arial" panose="020B0604020202020204" pitchFamily="34" charset="0"/>
              </a:rPr>
              <a:t>NYSDOH air guidelines</a:t>
            </a:r>
          </a:p>
          <a:p>
            <a:pPr marL="0" lvl="1"/>
            <a:r>
              <a:rPr lang="en-US" sz="1500" b="1" i="1" dirty="0">
                <a:solidFill>
                  <a:schemeClr val="tx1">
                    <a:lumMod val="50000"/>
                    <a:lumOff val="50000"/>
                  </a:schemeClr>
                </a:solidFill>
                <a:latin typeface="Arial" panose="020B0604020202020204" pitchFamily="34" charset="0"/>
                <a:cs typeface="Arial" panose="020B0604020202020204" pitchFamily="34" charset="0"/>
              </a:rPr>
              <a:t>Exposures to site-related VOCs in indoor air are currently eliminated through continuous operation of sub-slab depressurization systems</a:t>
            </a:r>
            <a:r>
              <a:rPr lang="en-US" b="1" dirty="0">
                <a:solidFill>
                  <a:schemeClr val="tx1">
                    <a:lumMod val="50000"/>
                    <a:lumOff val="50000"/>
                  </a:schemeClr>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endParaRPr lang="en-US" dirty="0"/>
          </a:p>
        </p:txBody>
      </p:sp>
      <p:pic>
        <p:nvPicPr>
          <p:cNvPr id="14" name="Content Placeholder 13">
            <a:extLst>
              <a:ext uri="{FF2B5EF4-FFF2-40B4-BE49-F238E27FC236}">
                <a16:creationId xmlns:a16="http://schemas.microsoft.com/office/drawing/2014/main" id="{9FD8493D-5BDA-45F0-BB7D-3075AC155A04}"/>
              </a:ext>
            </a:extLst>
          </p:cNvPr>
          <p:cNvPicPr>
            <a:picLocks noGrp="1" noChangeAspect="1"/>
          </p:cNvPicPr>
          <p:nvPr>
            <p:ph idx="1"/>
          </p:nvPr>
        </p:nvPicPr>
        <p:blipFill>
          <a:blip r:embed="rId2"/>
          <a:stretch>
            <a:fillRect/>
          </a:stretch>
        </p:blipFill>
        <p:spPr>
          <a:xfrm>
            <a:off x="228600" y="1120913"/>
            <a:ext cx="4436589" cy="3394075"/>
          </a:xfrm>
          <a:prstGeom prst="rect">
            <a:avLst/>
          </a:prstGeom>
        </p:spPr>
      </p:pic>
    </p:spTree>
    <p:extLst>
      <p:ext uri="{BB962C8B-B14F-4D97-AF65-F5344CB8AC3E}">
        <p14:creationId xmlns:p14="http://schemas.microsoft.com/office/powerpoint/2010/main" val="266680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1C39-422E-45CE-B536-F894E0B88A64}"/>
              </a:ext>
            </a:extLst>
          </p:cNvPr>
          <p:cNvSpPr>
            <a:spLocks noGrp="1"/>
          </p:cNvSpPr>
          <p:nvPr>
            <p:ph type="title"/>
          </p:nvPr>
        </p:nvSpPr>
        <p:spPr>
          <a:xfrm>
            <a:off x="457200" y="361949"/>
            <a:ext cx="8229600" cy="701675"/>
          </a:xfrm>
        </p:spPr>
        <p:txBody>
          <a:bodyPr>
            <a:normAutofit fontScale="90000"/>
          </a:bodyPr>
          <a:lstStyle/>
          <a:p>
            <a:pPr algn="l"/>
            <a:r>
              <a:rPr lang="en-US" sz="3200" b="1" dirty="0">
                <a:solidFill>
                  <a:srgbClr val="002D73"/>
                </a:solidFill>
              </a:rPr>
              <a:t>Sub-Slab Depressurization System (SSDS)</a:t>
            </a:r>
            <a:endParaRPr lang="en-US" sz="3200" dirty="0"/>
          </a:p>
        </p:txBody>
      </p:sp>
      <p:pic>
        <p:nvPicPr>
          <p:cNvPr id="7" name="Content Placeholder 6">
            <a:extLst>
              <a:ext uri="{FF2B5EF4-FFF2-40B4-BE49-F238E27FC236}">
                <a16:creationId xmlns:a16="http://schemas.microsoft.com/office/drawing/2014/main" id="{0FC9E909-3F7D-4FB1-BA08-B2A9103F3DD3}"/>
              </a:ext>
            </a:extLst>
          </p:cNvPr>
          <p:cNvPicPr>
            <a:picLocks noGrp="1" noChangeAspect="1"/>
          </p:cNvPicPr>
          <p:nvPr>
            <p:ph idx="1"/>
          </p:nvPr>
        </p:nvPicPr>
        <p:blipFill rotWithShape="1">
          <a:blip r:embed="rId2"/>
          <a:srcRect l="2381" t="9325"/>
          <a:stretch/>
        </p:blipFill>
        <p:spPr>
          <a:xfrm>
            <a:off x="685800" y="1063624"/>
            <a:ext cx="3657600" cy="3565527"/>
          </a:xfrm>
          <a:prstGeom prst="rect">
            <a:avLst/>
          </a:prstGeom>
        </p:spPr>
      </p:pic>
      <p:sp>
        <p:nvSpPr>
          <p:cNvPr id="8" name="TextBox 7">
            <a:extLst>
              <a:ext uri="{FF2B5EF4-FFF2-40B4-BE49-F238E27FC236}">
                <a16:creationId xmlns:a16="http://schemas.microsoft.com/office/drawing/2014/main" id="{29755997-76E3-4E56-85A2-0B8126E8A06B}"/>
              </a:ext>
            </a:extLst>
          </p:cNvPr>
          <p:cNvSpPr txBox="1"/>
          <p:nvPr/>
        </p:nvSpPr>
        <p:spPr>
          <a:xfrm>
            <a:off x="4572000" y="1200150"/>
            <a:ext cx="3886200" cy="3293209"/>
          </a:xfrm>
          <a:prstGeom prst="rect">
            <a:avLst/>
          </a:prstGeom>
          <a:noFill/>
        </p:spPr>
        <p:txBody>
          <a:bodyPr wrap="square" rtlCol="0">
            <a:spAutoFit/>
          </a:bodyPr>
          <a:lstStyle/>
          <a:p>
            <a:pPr marL="285750" indent="-285750">
              <a:buFont typeface="Arial" panose="020B0604020202020204" pitchFamily="34" charset="0"/>
              <a:buChar char="•"/>
            </a:pPr>
            <a:r>
              <a:rPr lang="en-US" sz="1600" i="1" dirty="0">
                <a:solidFill>
                  <a:schemeClr val="tx1">
                    <a:lumMod val="50000"/>
                    <a:lumOff val="50000"/>
                  </a:schemeClr>
                </a:solidFill>
                <a:latin typeface="Arial" panose="020B0604020202020204" pitchFamily="34" charset="0"/>
                <a:cs typeface="Arial" panose="020B0604020202020204" pitchFamily="34" charset="0"/>
              </a:rPr>
              <a:t>A sub-slab depressurization system, much like a radon mitigation system, essentially prevents vapors beneath a slab from entering a building. A low amount of suction is applied below the foundation of the building and the vapors are vented to the outside.</a:t>
            </a: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i="1" dirty="0">
                <a:solidFill>
                  <a:schemeClr val="tx1">
                    <a:lumMod val="50000"/>
                    <a:lumOff val="50000"/>
                  </a:schemeClr>
                </a:solidFill>
                <a:latin typeface="Arial" panose="020B0604020202020204" pitchFamily="34" charset="0"/>
                <a:cs typeface="Arial" panose="020B0604020202020204" pitchFamily="34" charset="0"/>
              </a:rPr>
              <a:t>The SSDS at Elmira High School is monitored under the Interim Site Management Plan (ISMP) and inspected quarterly. Indoor air quality is monitored annually. </a:t>
            </a:r>
          </a:p>
        </p:txBody>
      </p:sp>
    </p:spTree>
    <p:extLst>
      <p:ext uri="{BB962C8B-B14F-4D97-AF65-F5344CB8AC3E}">
        <p14:creationId xmlns:p14="http://schemas.microsoft.com/office/powerpoint/2010/main" val="2670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76C0A-2A47-47D7-92A8-8D9C76D49875}"/>
              </a:ext>
            </a:extLst>
          </p:cNvPr>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Potential inhalation exposure during IRMs </a:t>
            </a:r>
          </a:p>
        </p:txBody>
      </p:sp>
      <p:sp>
        <p:nvSpPr>
          <p:cNvPr id="3" name="TextBox 2">
            <a:extLst>
              <a:ext uri="{FF2B5EF4-FFF2-40B4-BE49-F238E27FC236}">
                <a16:creationId xmlns:a16="http://schemas.microsoft.com/office/drawing/2014/main" id="{9C42F26A-8127-47C4-82DC-69356C45E28C}"/>
              </a:ext>
            </a:extLst>
          </p:cNvPr>
          <p:cNvSpPr txBox="1"/>
          <p:nvPr/>
        </p:nvSpPr>
        <p:spPr>
          <a:xfrm>
            <a:off x="304800" y="1276350"/>
            <a:ext cx="8077200" cy="646331"/>
          </a:xfrm>
          <a:prstGeom prst="rect">
            <a:avLst/>
          </a:prstGeom>
          <a:noFill/>
        </p:spPr>
        <p:txBody>
          <a:bodyPr wrap="square" rtlCol="0">
            <a:spAutoFit/>
          </a:bodyPr>
          <a:lstStyle/>
          <a:p>
            <a:endParaRPr lang="en-US" dirty="0"/>
          </a:p>
          <a:p>
            <a:endParaRPr lang="en-US" dirty="0"/>
          </a:p>
        </p:txBody>
      </p:sp>
      <p:sp>
        <p:nvSpPr>
          <p:cNvPr id="4" name="Rectangle 3">
            <a:extLst>
              <a:ext uri="{FF2B5EF4-FFF2-40B4-BE49-F238E27FC236}">
                <a16:creationId xmlns:a16="http://schemas.microsoft.com/office/drawing/2014/main" id="{8AC6A45D-0B5F-4D97-AB05-92F0198CACBA}"/>
              </a:ext>
            </a:extLst>
          </p:cNvPr>
          <p:cNvSpPr/>
          <p:nvPr/>
        </p:nvSpPr>
        <p:spPr>
          <a:xfrm>
            <a:off x="228600" y="1140589"/>
            <a:ext cx="8839200" cy="3924151"/>
          </a:xfrm>
          <a:prstGeom prst="rect">
            <a:avLst/>
          </a:prstGeom>
        </p:spPr>
        <p:txBody>
          <a:bodyPr wrap="square">
            <a:spAutoFit/>
          </a:bodyPr>
          <a:lstStyle/>
          <a:p>
            <a:r>
              <a:rPr lang="en-US" sz="1600" i="1" dirty="0">
                <a:solidFill>
                  <a:schemeClr val="tx1">
                    <a:lumMod val="50000"/>
                    <a:lumOff val="50000"/>
                  </a:schemeClr>
                </a:solidFill>
                <a:latin typeface="Arial" panose="020B0604020202020204" pitchFamily="34" charset="0"/>
                <a:cs typeface="Arial" panose="020B0604020202020204" pitchFamily="34" charset="0"/>
              </a:rPr>
              <a:t>Community Air Monitoring Plan – Protects the school community by continuously monitoring the air for dust and PCBs during IRMs and construction activities.</a:t>
            </a: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endParaRPr lang="en-US" sz="1050" i="1" dirty="0">
              <a:solidFill>
                <a:schemeClr val="tx1">
                  <a:lumMod val="50000"/>
                  <a:lumOff val="50000"/>
                </a:schemeClr>
              </a:solidFill>
              <a:latin typeface="Arial" panose="020B0604020202020204" pitchFamily="34" charset="0"/>
              <a:cs typeface="Arial" panose="020B0604020202020204" pitchFamily="34" charset="0"/>
            </a:endParaRPr>
          </a:p>
          <a:p>
            <a:r>
              <a:rPr lang="en-US" sz="1050" i="1" dirty="0">
                <a:solidFill>
                  <a:schemeClr val="tx1">
                    <a:lumMod val="50000"/>
                    <a:lumOff val="50000"/>
                  </a:schemeClr>
                </a:solidFill>
                <a:latin typeface="Arial" panose="020B0604020202020204" pitchFamily="34" charset="0"/>
                <a:cs typeface="Arial" panose="020B0604020202020204" pitchFamily="34" charset="0"/>
              </a:rPr>
              <a:t>	    PCB Air Monitor                                                                                            Dust Monitor </a:t>
            </a:r>
            <a:endParaRPr lang="en-US" sz="1600" i="1" dirty="0">
              <a:solidFill>
                <a:schemeClr val="tx1">
                  <a:lumMod val="50000"/>
                  <a:lumOff val="50000"/>
                </a:schemeClr>
              </a:solidFill>
              <a:latin typeface="Arial" panose="020B0604020202020204" pitchFamily="34" charset="0"/>
              <a:cs typeface="Arial" panose="020B0604020202020204" pitchFamily="34" charset="0"/>
            </a:endParaRPr>
          </a:p>
          <a:p>
            <a:r>
              <a:rPr lang="en-US" sz="1600" i="1" dirty="0">
                <a:solidFill>
                  <a:schemeClr val="tx1">
                    <a:lumMod val="50000"/>
                    <a:lumOff val="50000"/>
                  </a:schemeClr>
                </a:solidFill>
                <a:latin typeface="Arial" panose="020B0604020202020204" pitchFamily="34" charset="0"/>
                <a:cs typeface="Arial" panose="020B0604020202020204" pitchFamily="34" charset="0"/>
              </a:rPr>
              <a:t>Engineering controls will be in place to minimize dust generation and prevent access to the work area. These include silt fencing, watering of excavations/soil, covering of stockpiled soils as well as other best practices to reduce migration of contaminated materials</a:t>
            </a:r>
            <a:r>
              <a:rPr lang="en-US" i="1" dirty="0">
                <a:solidFill>
                  <a:schemeClr val="tx1">
                    <a:lumMod val="50000"/>
                    <a:lumOff val="50000"/>
                  </a:schemeClr>
                </a:solidFill>
                <a:latin typeface="Arial" panose="020B0604020202020204" pitchFamily="34" charset="0"/>
                <a:cs typeface="Arial" panose="020B0604020202020204" pitchFamily="34" charset="0"/>
              </a:rPr>
              <a:t>. </a:t>
            </a:r>
          </a:p>
          <a:p>
            <a:endParaRPr lang="en-US" dirty="0"/>
          </a:p>
        </p:txBody>
      </p:sp>
      <p:pic>
        <p:nvPicPr>
          <p:cNvPr id="5" name="Picture 4">
            <a:extLst>
              <a:ext uri="{FF2B5EF4-FFF2-40B4-BE49-F238E27FC236}">
                <a16:creationId xmlns:a16="http://schemas.microsoft.com/office/drawing/2014/main" id="{53711A56-0B80-4751-998E-3877BFEDEB18}"/>
              </a:ext>
            </a:extLst>
          </p:cNvPr>
          <p:cNvPicPr>
            <a:picLocks noChangeAspect="1"/>
          </p:cNvPicPr>
          <p:nvPr/>
        </p:nvPicPr>
        <p:blipFill>
          <a:blip r:embed="rId2"/>
          <a:stretch>
            <a:fillRect/>
          </a:stretch>
        </p:blipFill>
        <p:spPr>
          <a:xfrm>
            <a:off x="883391" y="1816026"/>
            <a:ext cx="2626194" cy="1970001"/>
          </a:xfrm>
          <a:prstGeom prst="rect">
            <a:avLst/>
          </a:prstGeom>
        </p:spPr>
      </p:pic>
      <p:pic>
        <p:nvPicPr>
          <p:cNvPr id="6" name="Picture 5">
            <a:extLst>
              <a:ext uri="{FF2B5EF4-FFF2-40B4-BE49-F238E27FC236}">
                <a16:creationId xmlns:a16="http://schemas.microsoft.com/office/drawing/2014/main" id="{E0EF2B54-AC80-437D-A74A-A70F88E3E883}"/>
              </a:ext>
            </a:extLst>
          </p:cNvPr>
          <p:cNvPicPr>
            <a:picLocks noChangeAspect="1"/>
          </p:cNvPicPr>
          <p:nvPr/>
        </p:nvPicPr>
        <p:blipFill>
          <a:blip r:embed="rId3"/>
          <a:stretch>
            <a:fillRect/>
          </a:stretch>
        </p:blipFill>
        <p:spPr>
          <a:xfrm>
            <a:off x="4182797" y="1816026"/>
            <a:ext cx="2850269" cy="1970001"/>
          </a:xfrm>
          <a:prstGeom prst="rect">
            <a:avLst/>
          </a:prstGeom>
        </p:spPr>
      </p:pic>
    </p:spTree>
    <p:extLst>
      <p:ext uri="{BB962C8B-B14F-4D97-AF65-F5344CB8AC3E}">
        <p14:creationId xmlns:p14="http://schemas.microsoft.com/office/powerpoint/2010/main" val="285316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Potential Exposure Pathways</a:t>
            </a:r>
          </a:p>
        </p:txBody>
      </p:sp>
      <p:sp>
        <p:nvSpPr>
          <p:cNvPr id="5" name="TextBox 4">
            <a:extLst>
              <a:ext uri="{FF2B5EF4-FFF2-40B4-BE49-F238E27FC236}">
                <a16:creationId xmlns:a16="http://schemas.microsoft.com/office/drawing/2014/main" id="{C93FAC47-5733-485C-82D3-18C351EB654D}"/>
              </a:ext>
            </a:extLst>
          </p:cNvPr>
          <p:cNvSpPr txBox="1"/>
          <p:nvPr/>
        </p:nvSpPr>
        <p:spPr>
          <a:xfrm>
            <a:off x="228600" y="1200150"/>
            <a:ext cx="8426450" cy="4293483"/>
          </a:xfrm>
          <a:prstGeom prst="rect">
            <a:avLst/>
          </a:prstGeom>
          <a:noFill/>
          <a:ln>
            <a:noFill/>
          </a:ln>
        </p:spPr>
        <p:txBody>
          <a:bodyPr wrap="square" rtlCol="0">
            <a:spAutoFit/>
          </a:bodyPr>
          <a:lstStyle/>
          <a:p>
            <a:pPr algn="ctr"/>
            <a:r>
              <a:rPr lang="en-US" sz="2400" dirty="0">
                <a:solidFill>
                  <a:srgbClr val="646569"/>
                </a:solidFill>
                <a:latin typeface="Arial" panose="020B0604020202020204" pitchFamily="34" charset="0"/>
                <a:cs typeface="Arial" panose="020B0604020202020204" pitchFamily="34" charset="0"/>
              </a:rPr>
              <a:t>Direct Contact</a:t>
            </a:r>
          </a:p>
          <a:p>
            <a:pPr algn="ctr"/>
            <a:endParaRPr lang="en-US" sz="2000" i="1" dirty="0">
              <a:solidFill>
                <a:srgbClr val="646569"/>
              </a:solidFill>
              <a:latin typeface="Arial" panose="020B0604020202020204" pitchFamily="34" charset="0"/>
              <a:cs typeface="Arial" panose="020B0604020202020204" pitchFamily="34" charset="0"/>
            </a:endParaRPr>
          </a:p>
          <a:p>
            <a:r>
              <a:rPr lang="en-US" sz="2000" i="1" dirty="0">
                <a:solidFill>
                  <a:schemeClr val="tx1">
                    <a:lumMod val="50000"/>
                    <a:lumOff val="50000"/>
                  </a:schemeClr>
                </a:solidFill>
                <a:latin typeface="Arial" panose="020B0604020202020204" pitchFamily="34" charset="0"/>
                <a:cs typeface="Arial" panose="020B0604020202020204" pitchFamily="34" charset="0"/>
              </a:rPr>
              <a:t>Impacts to Soil: Polychlorinated Biphenyls (PCBs), Metals, Semi-Volatile Organic Compounds (SVOCs), Volatile Organic Compounds (VOCs) </a:t>
            </a:r>
          </a:p>
          <a:p>
            <a:pPr marL="91081" lvl="1" defTabSz="192876">
              <a:spcBef>
                <a:spcPts val="1519"/>
              </a:spcBef>
              <a:tabLst>
                <a:tab pos="305388" algn="l"/>
                <a:tab pos="610776" algn="l"/>
                <a:tab pos="916163" algn="l"/>
                <a:tab pos="1221551" algn="l"/>
                <a:tab pos="1526938" algn="l"/>
                <a:tab pos="1832326" algn="l"/>
                <a:tab pos="2137714" algn="l"/>
                <a:tab pos="2443101" algn="l"/>
                <a:tab pos="2748489" algn="l"/>
                <a:tab pos="3053877" algn="l"/>
                <a:tab pos="3359264" algn="l"/>
                <a:tab pos="3664652" algn="l"/>
              </a:tabLst>
              <a:defRPr/>
            </a:pPr>
            <a:r>
              <a:rPr lang="en-US" sz="2000" i="1" dirty="0">
                <a:solidFill>
                  <a:schemeClr val="tx1">
                    <a:lumMod val="50000"/>
                    <a:lumOff val="50000"/>
                  </a:schemeClr>
                </a:solidFill>
                <a:latin typeface="Arial" panose="020B0604020202020204" pitchFamily="34" charset="0"/>
                <a:cs typeface="Arial" panose="020B0604020202020204" pitchFamily="34" charset="0"/>
              </a:rPr>
              <a:t>It is unlikely that people will come into contact with contaminants in on-site soil unless they dig below the ground surface.</a:t>
            </a:r>
          </a:p>
          <a:p>
            <a:pPr marL="91081" lvl="1" defTabSz="192876">
              <a:spcBef>
                <a:spcPts val="1519"/>
              </a:spcBef>
              <a:tabLst>
                <a:tab pos="305388" algn="l"/>
                <a:tab pos="610776" algn="l"/>
                <a:tab pos="916163" algn="l"/>
                <a:tab pos="1221551" algn="l"/>
                <a:tab pos="1526938" algn="l"/>
                <a:tab pos="1832326" algn="l"/>
                <a:tab pos="2137714" algn="l"/>
                <a:tab pos="2443101" algn="l"/>
                <a:tab pos="2748489" algn="l"/>
                <a:tab pos="3053877" algn="l"/>
                <a:tab pos="3359264" algn="l"/>
                <a:tab pos="3664652" algn="l"/>
              </a:tabLst>
              <a:defRPr/>
            </a:pPr>
            <a:r>
              <a:rPr lang="en-US" sz="2000" i="1" dirty="0">
                <a:solidFill>
                  <a:schemeClr val="tx1">
                    <a:lumMod val="50000"/>
                    <a:lumOff val="50000"/>
                  </a:schemeClr>
                </a:solidFill>
                <a:latin typeface="Arial" panose="020B0604020202020204" pitchFamily="34" charset="0"/>
                <a:cs typeface="Arial" panose="020B0604020202020204" pitchFamily="34" charset="0"/>
              </a:rPr>
              <a:t>Contaminated soil is covered, therefore direct contact is not occurring. Plans are in place to maintain the cover and there are procedures for proper handling of soils that are disturbed to prevent exposures. </a:t>
            </a:r>
          </a:p>
          <a:p>
            <a:endParaRPr lang="en-US" sz="2000" i="1" dirty="0">
              <a:solidFill>
                <a:srgbClr val="646569"/>
              </a:solidFill>
              <a:latin typeface="Arial" panose="020B0604020202020204" pitchFamily="34" charset="0"/>
              <a:cs typeface="Arial" panose="020B0604020202020204" pitchFamily="34" charset="0"/>
            </a:endParaRPr>
          </a:p>
          <a:p>
            <a:endParaRPr lang="en-US" sz="2000" i="1" dirty="0">
              <a:solidFill>
                <a:srgbClr val="646569"/>
              </a:solidFill>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59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Potential Exposure Pathways</a:t>
            </a:r>
          </a:p>
        </p:txBody>
      </p:sp>
      <p:sp>
        <p:nvSpPr>
          <p:cNvPr id="5" name="TextBox 4">
            <a:extLst>
              <a:ext uri="{FF2B5EF4-FFF2-40B4-BE49-F238E27FC236}">
                <a16:creationId xmlns:a16="http://schemas.microsoft.com/office/drawing/2014/main" id="{4BD30BE9-DC06-48B7-B062-CF68FA41CF33}"/>
              </a:ext>
            </a:extLst>
          </p:cNvPr>
          <p:cNvSpPr txBox="1"/>
          <p:nvPr/>
        </p:nvSpPr>
        <p:spPr>
          <a:xfrm>
            <a:off x="228600" y="1263699"/>
            <a:ext cx="8534400" cy="2616101"/>
          </a:xfrm>
          <a:prstGeom prst="rect">
            <a:avLst/>
          </a:prstGeom>
          <a:noFill/>
          <a:ln>
            <a:noFill/>
          </a:ln>
        </p:spPr>
        <p:txBody>
          <a:bodyPr wrap="square" rtlCol="0">
            <a:spAutoFit/>
          </a:bodyPr>
          <a:lstStyle/>
          <a:p>
            <a:pPr algn="ctr"/>
            <a:r>
              <a:rPr lang="en-US" sz="2400" dirty="0">
                <a:solidFill>
                  <a:srgbClr val="646569"/>
                </a:solidFill>
                <a:latin typeface="Arial" panose="020B0604020202020204" pitchFamily="34" charset="0"/>
                <a:cs typeface="Arial" panose="020B0604020202020204" pitchFamily="34" charset="0"/>
              </a:rPr>
              <a:t>Ingestion</a:t>
            </a:r>
          </a:p>
          <a:p>
            <a:endParaRPr lang="en-US" sz="2000" i="1" dirty="0">
              <a:solidFill>
                <a:srgbClr val="646569"/>
              </a:solidFill>
              <a:latin typeface="Arial" panose="020B0604020202020204" pitchFamily="34" charset="0"/>
              <a:cs typeface="Arial" panose="020B0604020202020204" pitchFamily="34" charset="0"/>
            </a:endParaRPr>
          </a:p>
          <a:p>
            <a:r>
              <a:rPr lang="en-US" sz="2000" i="1" dirty="0">
                <a:solidFill>
                  <a:srgbClr val="646569"/>
                </a:solidFill>
                <a:latin typeface="Arial" panose="020B0604020202020204" pitchFamily="34" charset="0"/>
                <a:cs typeface="Arial" panose="020B0604020202020204" pitchFamily="34" charset="0"/>
              </a:rPr>
              <a:t>Impacts to Groundwater: Volatile Organic Compounds (VOCs), Metals</a:t>
            </a:r>
          </a:p>
          <a:p>
            <a:endParaRPr lang="en-US" sz="2000" i="1" dirty="0">
              <a:solidFill>
                <a:srgbClr val="646569"/>
              </a:solidFill>
              <a:latin typeface="Arial" panose="020B0604020202020204" pitchFamily="34" charset="0"/>
              <a:cs typeface="Arial" panose="020B0604020202020204" pitchFamily="34" charset="0"/>
            </a:endParaRPr>
          </a:p>
          <a:p>
            <a:r>
              <a:rPr lang="en-US" sz="2000" i="1" dirty="0">
                <a:solidFill>
                  <a:srgbClr val="646569"/>
                </a:solidFill>
                <a:latin typeface="Arial" panose="020B0604020202020204" pitchFamily="34" charset="0"/>
                <a:cs typeface="Arial" panose="020B0604020202020204" pitchFamily="34" charset="0"/>
              </a:rPr>
              <a:t>People are not drinking contaminated groundwater as the area is served by a public water supply that is not affected by this contamination.</a:t>
            </a:r>
          </a:p>
          <a:p>
            <a:endParaRPr lang="en-US" sz="2000" i="1" dirty="0">
              <a:solidFill>
                <a:srgbClr val="646569"/>
              </a:solidFill>
              <a:latin typeface="Arial" panose="020B0604020202020204" pitchFamily="34" charset="0"/>
              <a:cs typeface="Arial" panose="020B0604020202020204" pitchFamily="34" charset="0"/>
            </a:endParaRPr>
          </a:p>
          <a:p>
            <a:endParaRPr lang="en-US" sz="2000" i="1"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8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76C0A-2A47-47D7-92A8-8D9C76D49875}"/>
              </a:ext>
            </a:extLst>
          </p:cNvPr>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How are exposures being addressed? </a:t>
            </a:r>
          </a:p>
        </p:txBody>
      </p:sp>
      <p:sp>
        <p:nvSpPr>
          <p:cNvPr id="3" name="TextBox 2">
            <a:extLst>
              <a:ext uri="{FF2B5EF4-FFF2-40B4-BE49-F238E27FC236}">
                <a16:creationId xmlns:a16="http://schemas.microsoft.com/office/drawing/2014/main" id="{9C42F26A-8127-47C4-82DC-69356C45E28C}"/>
              </a:ext>
            </a:extLst>
          </p:cNvPr>
          <p:cNvSpPr txBox="1"/>
          <p:nvPr/>
        </p:nvSpPr>
        <p:spPr>
          <a:xfrm>
            <a:off x="304800" y="1276350"/>
            <a:ext cx="8077200" cy="3416320"/>
          </a:xfrm>
          <a:prstGeom prst="rect">
            <a:avLst/>
          </a:prstGeom>
          <a:noFill/>
        </p:spPr>
        <p:txBody>
          <a:bodyPr wrap="square" rtlCol="0">
            <a:spAutoFit/>
          </a:bodyPr>
          <a:lstStyle/>
          <a:p>
            <a:r>
              <a:rPr lang="en-US" i="1" dirty="0">
                <a:solidFill>
                  <a:schemeClr val="tx1">
                    <a:lumMod val="50000"/>
                    <a:lumOff val="50000"/>
                  </a:schemeClr>
                </a:solidFill>
                <a:latin typeface="Arial" panose="020B0604020202020204" pitchFamily="34" charset="0"/>
                <a:cs typeface="Arial" panose="020B0604020202020204" pitchFamily="34" charset="0"/>
              </a:rPr>
              <a:t>The interim remedial measures are removing soil that is known to be contaminated from the site. The Community Air Monitoring Plan (CAMP) is active during all soil removal activities to minimize exposure. </a:t>
            </a:r>
          </a:p>
          <a:p>
            <a:endParaRPr lang="en-US" dirty="0"/>
          </a:p>
          <a:p>
            <a:r>
              <a:rPr lang="en-US" i="1" dirty="0">
                <a:solidFill>
                  <a:schemeClr val="tx1">
                    <a:lumMod val="50000"/>
                    <a:lumOff val="50000"/>
                  </a:schemeClr>
                </a:solidFill>
                <a:latin typeface="Arial" panose="020B0604020202020204" pitchFamily="34" charset="0"/>
                <a:cs typeface="Arial" panose="020B0604020202020204" pitchFamily="34" charset="0"/>
              </a:rPr>
              <a:t>Interim Site Management Plan includes monitoring of protective cover systems, SSDS operation and soil disturbances.  Inspections of the building for floor cracks, SSDS operation and cover systems are done quarterly. </a:t>
            </a:r>
          </a:p>
          <a:p>
            <a:endParaRPr lang="en-US" i="1" dirty="0">
              <a:solidFill>
                <a:schemeClr val="tx1">
                  <a:lumMod val="50000"/>
                  <a:lumOff val="50000"/>
                </a:schemeClr>
              </a:solidFill>
              <a:latin typeface="Arial" panose="020B0604020202020204" pitchFamily="34" charset="0"/>
              <a:cs typeface="Arial" panose="020B0604020202020204" pitchFamily="34" charset="0"/>
            </a:endParaRPr>
          </a:p>
          <a:p>
            <a:r>
              <a:rPr lang="en-US" i="1" dirty="0">
                <a:solidFill>
                  <a:schemeClr val="tx1">
                    <a:lumMod val="50000"/>
                    <a:lumOff val="50000"/>
                  </a:schemeClr>
                </a:solidFill>
                <a:latin typeface="Arial" panose="020B0604020202020204" pitchFamily="34" charset="0"/>
                <a:cs typeface="Arial" panose="020B0604020202020204" pitchFamily="34" charset="0"/>
              </a:rPr>
              <a:t>Potential exposure pathways are re-evaluated whenever new information become available or conditions change.</a:t>
            </a:r>
          </a:p>
          <a:p>
            <a:endParaRPr lang="en-US" dirty="0"/>
          </a:p>
          <a:p>
            <a:endParaRPr lang="en-US" dirty="0"/>
          </a:p>
        </p:txBody>
      </p:sp>
    </p:spTree>
    <p:extLst>
      <p:ext uri="{BB962C8B-B14F-4D97-AF65-F5344CB8AC3E}">
        <p14:creationId xmlns:p14="http://schemas.microsoft.com/office/powerpoint/2010/main" val="3348100059"/>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D379EC2-3FD5-4EB6-A184-E5741B7D86A8}" vid="{D4CB2A4F-8E97-46A5-87FB-D7938890DFDF}"/>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D379EC2-3FD5-4EB6-A184-E5741B7D86A8}" vid="{5537D532-7E99-4287-8B97-0B9B647A2751}"/>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D379EC2-3FD5-4EB6-A184-E5741B7D86A8}" vid="{7475C586-AC26-4279-BCDE-E8E963568127}"/>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D379EC2-3FD5-4EB6-A184-E5741B7D86A8}" vid="{6F591047-4152-4A4A-A222-F0FF57AE8088}"/>
    </a:ext>
  </a:extLst>
</a:theme>
</file>

<file path=ppt/theme/theme5.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O_DOH_Powerpoint3.potx [Read-Only]" id="{409DF1DC-FF40-4FD7-8CBC-E21A31502DE4}" vid="{A48826E3-2F5E-422B-BFB1-E38A538182C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68C28DEAA96E429739BC2CAE064894" ma:contentTypeVersion="2" ma:contentTypeDescription="Create a new document." ma:contentTypeScope="" ma:versionID="2d6be199a8905378d20e4435655ae1a7">
  <xsd:schema xmlns:xsd="http://www.w3.org/2001/XMLSchema" xmlns:xs="http://www.w3.org/2001/XMLSchema" xmlns:p="http://schemas.microsoft.com/office/2006/metadata/properties" xmlns:ns2="d1809f65-f396-44c0-82f1-dc573face8b5" targetNamespace="http://schemas.microsoft.com/office/2006/metadata/properties" ma:root="true" ma:fieldsID="e2a5031056b571872f82ea967cf23134" ns2:_="">
    <xsd:import namespace="d1809f65-f396-44c0-82f1-dc573face8b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09f65-f396-44c0-82f1-dc573face8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9EF05-9870-4F38-9132-A4B6A85E93C1}">
  <ds:schemaRefs>
    <ds:schemaRef ds:uri="http://purl.org/dc/dcmitype/"/>
    <ds:schemaRef ds:uri="http://schemas.microsoft.com/office/infopath/2007/PartnerControls"/>
    <ds:schemaRef ds:uri="http://purl.org/dc/elements/1.1/"/>
    <ds:schemaRef ds:uri="http://schemas.microsoft.com/office/2006/metadata/properties"/>
    <ds:schemaRef ds:uri="d1809f65-f396-44c0-82f1-dc573face8b5"/>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2DE4E0-752B-4F7A-A9CF-8FA3864A3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09f65-f396-44c0-82f1-dc573face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64EC1A-E798-4356-AB2C-45B488A89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NYS DOH Powerpoint</Template>
  <TotalTime>363</TotalTime>
  <Words>624</Words>
  <Application>Microsoft Office PowerPoint</Application>
  <PresentationFormat>On-screen Show (16:9)</PresentationFormat>
  <Paragraphs>67</Paragraphs>
  <Slides>9</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vt:i4>
      </vt:variant>
    </vt:vector>
  </HeadingPairs>
  <TitlesOfParts>
    <vt:vector size="17" baseType="lpstr">
      <vt:lpstr>Arial</vt:lpstr>
      <vt:lpstr>Calibri</vt:lpstr>
      <vt:lpstr>Wingdings</vt:lpstr>
      <vt:lpstr>Cover Master</vt:lpstr>
      <vt:lpstr>Section Master</vt:lpstr>
      <vt:lpstr>Content Master</vt:lpstr>
      <vt:lpstr>2_Custom Design</vt:lpstr>
      <vt:lpstr>1_Cover Master</vt:lpstr>
      <vt:lpstr>PowerPoint Presentation</vt:lpstr>
      <vt:lpstr>PowerPoint Presentation</vt:lpstr>
      <vt:lpstr>PowerPoint Presentation</vt:lpstr>
      <vt:lpstr>Soil Vapor Intrusion</vt:lpstr>
      <vt:lpstr>Sub-Slab Depressurization System (SSDS)</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McLaughlin, Kate M (HEALTH)</dc:creator>
  <cp:lastModifiedBy>Shields, Lindsey</cp:lastModifiedBy>
  <cp:revision>43</cp:revision>
  <cp:lastPrinted>2018-11-08T18:20:24Z</cp:lastPrinted>
  <dcterms:created xsi:type="dcterms:W3CDTF">2018-11-05T17:20:50Z</dcterms:created>
  <dcterms:modified xsi:type="dcterms:W3CDTF">2020-12-01T21:14:08Z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0x0101003368C28DEAA96E429739BC2CAE064894</vt:lpwstr>
  </property>
</Properties>
</file>