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79" r:id="rId2"/>
    <p:sldId id="380" r:id="rId3"/>
  </p:sldIdLst>
  <p:sldSz cx="6858000" cy="5143500"/>
  <p:notesSz cx="7315200" cy="96012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D100"/>
    <a:srgbClr val="F7A800"/>
    <a:srgbClr val="1F3261"/>
    <a:srgbClr val="002D73"/>
    <a:srgbClr val="007681"/>
    <a:srgbClr val="2C5234"/>
    <a:srgbClr val="458993"/>
    <a:srgbClr val="6A86B8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83268" autoAdjust="0"/>
  </p:normalViewPr>
  <p:slideViewPr>
    <p:cSldViewPr snapToGrid="0">
      <p:cViewPr varScale="1">
        <p:scale>
          <a:sx n="94" d="100"/>
          <a:sy n="94" d="100"/>
        </p:scale>
        <p:origin x="2016" y="82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1896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764" cy="482027"/>
          </a:xfrm>
          <a:prstGeom prst="rect">
            <a:avLst/>
          </a:prstGeom>
        </p:spPr>
        <p:txBody>
          <a:bodyPr vert="horz" lIns="95601" tIns="47801" rIns="95601" bIns="478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49" y="2"/>
            <a:ext cx="3170763" cy="482027"/>
          </a:xfrm>
          <a:prstGeom prst="rect">
            <a:avLst/>
          </a:prstGeom>
        </p:spPr>
        <p:txBody>
          <a:bodyPr vert="horz" lIns="95601" tIns="47801" rIns="95601" bIns="47801" rtlCol="0"/>
          <a:lstStyle>
            <a:lvl1pPr algn="r">
              <a:defRPr sz="1300"/>
            </a:lvl1pPr>
          </a:lstStyle>
          <a:p>
            <a:fld id="{5FBCE631-DC74-4DEA-8879-B22CD55284D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174"/>
            <a:ext cx="3170764" cy="482027"/>
          </a:xfrm>
          <a:prstGeom prst="rect">
            <a:avLst/>
          </a:prstGeom>
        </p:spPr>
        <p:txBody>
          <a:bodyPr vert="horz" lIns="95601" tIns="47801" rIns="95601" bIns="478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49" y="9119174"/>
            <a:ext cx="3170763" cy="482027"/>
          </a:xfrm>
          <a:prstGeom prst="rect">
            <a:avLst/>
          </a:prstGeom>
        </p:spPr>
        <p:txBody>
          <a:bodyPr vert="horz" lIns="95601" tIns="47801" rIns="95601" bIns="47801" rtlCol="0" anchor="b"/>
          <a:lstStyle>
            <a:lvl1pPr algn="r">
              <a:defRPr sz="1300"/>
            </a:lvl1pPr>
          </a:lstStyle>
          <a:p>
            <a:fld id="{E9D9E18A-8582-4791-B402-C419ACDD5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44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169920" cy="481727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1727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300"/>
            </a:lvl1pPr>
          </a:lstStyle>
          <a:p>
            <a:fld id="{177CF3DF-59C6-4329-B11B-CB32CB0E89EE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4" tIns="48322" rIns="96644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3"/>
          </a:xfrm>
          <a:prstGeom prst="rect">
            <a:avLst/>
          </a:prstGeom>
        </p:spPr>
        <p:txBody>
          <a:bodyPr vert="horz" lIns="96644" tIns="48322" rIns="96644" bIns="483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19477"/>
            <a:ext cx="3169920" cy="481726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7"/>
            <a:ext cx="3169920" cy="481726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300"/>
            </a:lvl1pPr>
          </a:lstStyle>
          <a:p>
            <a:fld id="{AFC2745C-974B-44A5-9950-B8B52E817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612775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4309" y="4247796"/>
            <a:ext cx="5852160" cy="4773521"/>
          </a:xfrm>
        </p:spPr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2745C-974B-44A5-9950-B8B52E817D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8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612775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4309" y="4247796"/>
            <a:ext cx="5852160" cy="4773521"/>
          </a:xfrm>
        </p:spPr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2745C-974B-44A5-9950-B8B52E817D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0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 flipV="1">
            <a:off x="0" y="3782561"/>
            <a:ext cx="6858000" cy="135255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3746" tIns="150876" rIns="0" bIns="205740" rtlCol="0" anchor="t" anchorCtr="0"/>
          <a:lstStyle/>
          <a:p>
            <a:pPr marL="161628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91003" algn="r"/>
              </a:tabLst>
              <a:defRPr/>
            </a:pP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6858000" cy="137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0"/>
          </a:p>
        </p:txBody>
      </p:sp>
      <p:sp>
        <p:nvSpPr>
          <p:cNvPr id="14" name="Rectangle 13"/>
          <p:cNvSpPr/>
          <p:nvPr userDrawn="1"/>
        </p:nvSpPr>
        <p:spPr>
          <a:xfrm>
            <a:off x="0" y="3714750"/>
            <a:ext cx="6858000" cy="76200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65" y="223700"/>
            <a:ext cx="2900633" cy="9100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377388"/>
            <a:ext cx="6300788" cy="1099113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rgbClr val="002D7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628338"/>
            <a:ext cx="6300788" cy="911087"/>
          </a:xfrm>
        </p:spPr>
        <p:txBody>
          <a:bodyPr>
            <a:normAutofit/>
          </a:bodyPr>
          <a:lstStyle>
            <a:lvl1pPr marL="0" indent="0" algn="l">
              <a:buNone/>
              <a:defRPr sz="2100" b="1">
                <a:solidFill>
                  <a:srgbClr val="646569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7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1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-1"/>
            <a:ext cx="6858000" cy="137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21848"/>
            <a:ext cx="4000500" cy="2702503"/>
          </a:xfrm>
          <a:solidFill>
            <a:srgbClr val="002D73"/>
          </a:solidFill>
        </p:spPr>
        <p:txBody>
          <a:bodyPr lIns="365760" tIns="228600" rIns="365760" anchor="t" anchorCtr="0"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335" y="3291840"/>
            <a:ext cx="3383280" cy="891540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 rot="10800000" flipV="1">
            <a:off x="0" y="115493"/>
            <a:ext cx="6858000" cy="220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34290" rIns="205740" rtlCol="0" anchor="ctr"/>
          <a:lstStyle/>
          <a:p>
            <a:pPr marL="161628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62725" algn="r"/>
              </a:tabLst>
              <a:defRPr/>
            </a:pPr>
            <a:r>
              <a:rPr lang="en-US" sz="9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fld id="{6C929F40-DA27-4434-83D4-CC1331048D9E}" type="slidenum">
              <a:rPr lang="en-US" sz="900" b="1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61628" marR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6562725" algn="r"/>
                </a:tabLst>
                <a:defRPr/>
              </a:pPr>
              <a:t>‹#›</a:t>
            </a:fld>
            <a:endParaRPr lang="en-US" sz="9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1540453"/>
            <a:ext cx="4000500" cy="81394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25733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508792"/>
            <a:ext cx="6457950" cy="694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737" y="1203737"/>
            <a:ext cx="3125391" cy="3647664"/>
          </a:xfr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39926" y="1203737"/>
            <a:ext cx="3103762" cy="3647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12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508793"/>
            <a:ext cx="6457950" cy="694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738" y="1203737"/>
            <a:ext cx="3026786" cy="617934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738" y="1919303"/>
            <a:ext cx="3026786" cy="2947972"/>
          </a:xfrm>
        </p:spPr>
        <p:txBody>
          <a:bodyPr>
            <a:normAutofit/>
          </a:bodyPr>
          <a:lstStyle>
            <a:lvl1pPr>
              <a:spcAft>
                <a:spcPts val="225"/>
              </a:spcAft>
              <a:defRPr sz="1350"/>
            </a:lvl1pPr>
            <a:lvl2pPr>
              <a:spcAft>
                <a:spcPts val="225"/>
              </a:spcAft>
              <a:defRPr sz="1350"/>
            </a:lvl2pPr>
            <a:lvl3pPr>
              <a:spcAft>
                <a:spcPts val="225"/>
              </a:spcAft>
              <a:defRPr sz="1350"/>
            </a:lvl3pPr>
            <a:lvl4pPr>
              <a:spcAft>
                <a:spcPts val="225"/>
              </a:spcAft>
              <a:defRPr sz="1350"/>
            </a:lvl4pPr>
            <a:lvl5pPr>
              <a:spcAft>
                <a:spcPts val="225"/>
              </a:spcAft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1930" y="1203737"/>
            <a:ext cx="3031759" cy="617934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1930" y="1919303"/>
            <a:ext cx="3031758" cy="2947972"/>
          </a:xfrm>
        </p:spPr>
        <p:txBody>
          <a:bodyPr>
            <a:normAutofit/>
          </a:bodyPr>
          <a:lstStyle>
            <a:lvl1pPr>
              <a:spcAft>
                <a:spcPts val="225"/>
              </a:spcAft>
              <a:defRPr sz="1350"/>
            </a:lvl1pPr>
            <a:lvl2pPr>
              <a:spcAft>
                <a:spcPts val="225"/>
              </a:spcAft>
              <a:defRPr sz="1350"/>
            </a:lvl2pPr>
            <a:lvl3pPr>
              <a:spcAft>
                <a:spcPts val="225"/>
              </a:spcAft>
              <a:defRPr sz="1350"/>
            </a:lvl3pPr>
            <a:lvl4pPr>
              <a:spcAft>
                <a:spcPts val="225"/>
              </a:spcAft>
              <a:defRPr sz="1350"/>
            </a:lvl4pPr>
            <a:lvl5pPr>
              <a:spcAft>
                <a:spcPts val="225"/>
              </a:spcAft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9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508791"/>
            <a:ext cx="6457950" cy="694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8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98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rot="10800000" flipV="1">
            <a:off x="0" y="61045"/>
            <a:ext cx="6858000" cy="300904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61722" rIns="205740" bIns="41148" rtlCol="0" anchor="ctr"/>
          <a:lstStyle/>
          <a:p>
            <a:pPr marL="161628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62725" algn="r"/>
              </a:tabLst>
              <a:defRPr/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fld id="{6C929F40-DA27-4434-83D4-CC1331048D9E}" type="slidenum">
              <a:rPr lang="en-US" sz="900" b="1" smtClean="0">
                <a:latin typeface="Arial" panose="020B0604020202020204" pitchFamily="34" charset="0"/>
                <a:cs typeface="Arial" panose="020B0604020202020204" pitchFamily="34" charset="0"/>
              </a:rPr>
              <a:pPr marL="161628" marR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6562725" algn="r"/>
                </a:tabLst>
                <a:defRPr/>
              </a:pPr>
              <a:t>‹#›</a:t>
            </a:fld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738" y="508793"/>
            <a:ext cx="6457950" cy="698216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738" y="1207009"/>
            <a:ext cx="6457950" cy="365709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6858000" cy="61045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0"/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572000"/>
            <a:ext cx="1382450" cy="43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0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28588" indent="-128588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57175" indent="-128588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402" indent="-96441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50056" indent="-96441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SzPct val="7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" y="374723"/>
            <a:ext cx="6438266" cy="466256"/>
          </a:xfrm>
        </p:spPr>
        <p:txBody>
          <a:bodyPr>
            <a:noAutofit/>
          </a:bodyPr>
          <a:lstStyle/>
          <a:p>
            <a:pPr lvl="1" algn="ctr"/>
            <a:r>
              <a:rPr lang="en-US" sz="2400" b="1" dirty="0"/>
              <a:t>Remedial Investigation at </a:t>
            </a:r>
            <a:r>
              <a:rPr lang="en-US" sz="2400" b="1" dirty="0" err="1"/>
              <a:t>EHS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1015" y="1143000"/>
            <a:ext cx="6189784" cy="3591732"/>
          </a:xfrm>
        </p:spPr>
        <p:txBody>
          <a:bodyPr>
            <a:normAutofit/>
          </a:bodyPr>
          <a:lstStyle/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</p:txBody>
      </p:sp>
      <p:sp>
        <p:nvSpPr>
          <p:cNvPr id="30" name="Line Callout 2 29"/>
          <p:cNvSpPr/>
          <p:nvPr/>
        </p:nvSpPr>
        <p:spPr>
          <a:xfrm>
            <a:off x="2475068" y="1341242"/>
            <a:ext cx="806344" cy="414375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SOIL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697888" y="4659993"/>
            <a:ext cx="1132652" cy="333064"/>
          </a:xfrm>
          <a:prstGeom prst="rect">
            <a:avLst/>
          </a:prstGeom>
          <a:solidFill>
            <a:schemeClr val="bg1"/>
          </a:solidFill>
          <a:ln cmpd="sng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Callout 21"/>
          <p:cNvSpPr/>
          <p:nvPr/>
        </p:nvSpPr>
        <p:spPr>
          <a:xfrm>
            <a:off x="212603" y="1008830"/>
            <a:ext cx="1833752" cy="1079200"/>
          </a:xfrm>
          <a:prstGeom prst="rightArrowCallout">
            <a:avLst>
              <a:gd name="adj1" fmla="val 9270"/>
              <a:gd name="adj2" fmla="val 11423"/>
              <a:gd name="adj3" fmla="val 11445"/>
              <a:gd name="adj4" fmla="val 8560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PURPOSE - DEFINE TYPE &amp; EXTENT OF CONTAMINATION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IN</a:t>
            </a:r>
            <a:endParaRPr lang="en-US" sz="1400" dirty="0"/>
          </a:p>
        </p:txBody>
      </p:sp>
      <p:sp>
        <p:nvSpPr>
          <p:cNvPr id="23" name="Line Callout 2 22"/>
          <p:cNvSpPr/>
          <p:nvPr/>
        </p:nvSpPr>
        <p:spPr>
          <a:xfrm>
            <a:off x="3647353" y="1341239"/>
            <a:ext cx="1408520" cy="414375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GROUNDWATER</a:t>
            </a:r>
            <a:endParaRPr lang="en-US" sz="1200" dirty="0"/>
          </a:p>
        </p:txBody>
      </p:sp>
      <p:sp>
        <p:nvSpPr>
          <p:cNvPr id="24" name="Line Callout 2 23"/>
          <p:cNvSpPr/>
          <p:nvPr/>
        </p:nvSpPr>
        <p:spPr>
          <a:xfrm>
            <a:off x="5472596" y="1341240"/>
            <a:ext cx="1052534" cy="414375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SOIL VAPOR</a:t>
            </a:r>
            <a:endParaRPr lang="en-US" sz="1200" dirty="0"/>
          </a:p>
        </p:txBody>
      </p:sp>
      <p:sp>
        <p:nvSpPr>
          <p:cNvPr id="42" name="Line Callout 2 41"/>
          <p:cNvSpPr/>
          <p:nvPr/>
        </p:nvSpPr>
        <p:spPr>
          <a:xfrm>
            <a:off x="2432657" y="2340130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HISTORIC SITE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USE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46" name="Right Arrow Callout 45"/>
          <p:cNvSpPr/>
          <p:nvPr/>
        </p:nvSpPr>
        <p:spPr>
          <a:xfrm>
            <a:off x="212602" y="2261045"/>
            <a:ext cx="1833752" cy="932841"/>
          </a:xfrm>
          <a:prstGeom prst="rightArrowCallout">
            <a:avLst>
              <a:gd name="adj1" fmla="val 9270"/>
              <a:gd name="adj2" fmla="val 13864"/>
              <a:gd name="adj3" fmla="val 17855"/>
              <a:gd name="adj4" fmla="val 8560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INITIAL INVESTIGATION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BASED UPON &amp; GUIDED BY</a:t>
            </a:r>
            <a:endParaRPr lang="en-US" sz="1400" dirty="0"/>
          </a:p>
        </p:txBody>
      </p:sp>
      <p:sp>
        <p:nvSpPr>
          <p:cNvPr id="49" name="Line Callout 2 48"/>
          <p:cNvSpPr/>
          <p:nvPr/>
        </p:nvSpPr>
        <p:spPr>
          <a:xfrm>
            <a:off x="3906030" y="2357254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EVIDENCE OF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51" name="Line Callout 2 50"/>
          <p:cNvSpPr/>
          <p:nvPr/>
        </p:nvSpPr>
        <p:spPr>
          <a:xfrm>
            <a:off x="5553280" y="2357253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SCIENTIFIC</a:t>
            </a:r>
          </a:p>
          <a:p>
            <a:pPr algn="ctr"/>
            <a:r>
              <a:rPr lang="en-US" sz="1400" dirty="0"/>
              <a:t>DATA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2" name="Line Callout 2 51"/>
          <p:cNvSpPr/>
          <p:nvPr/>
        </p:nvSpPr>
        <p:spPr>
          <a:xfrm>
            <a:off x="2431070" y="3504216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SCIENTIFIC</a:t>
            </a:r>
          </a:p>
          <a:p>
            <a:pPr algn="ctr"/>
            <a:r>
              <a:rPr lang="en-US" sz="1400" dirty="0"/>
              <a:t>DATA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54" name="Right Arrow Callout 53"/>
          <p:cNvSpPr/>
          <p:nvPr/>
        </p:nvSpPr>
        <p:spPr>
          <a:xfrm>
            <a:off x="211015" y="3425131"/>
            <a:ext cx="1833752" cy="932841"/>
          </a:xfrm>
          <a:prstGeom prst="rightArrowCallout">
            <a:avLst>
              <a:gd name="adj1" fmla="val 9270"/>
              <a:gd name="adj2" fmla="val 13864"/>
              <a:gd name="adj3" fmla="val 17855"/>
              <a:gd name="adj4" fmla="val 8560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REFINED INVESTIGATION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BASED UPON &amp; GUIDED BY</a:t>
            </a:r>
            <a:endParaRPr lang="en-US" sz="1400" dirty="0"/>
          </a:p>
        </p:txBody>
      </p:sp>
      <p:sp>
        <p:nvSpPr>
          <p:cNvPr id="55" name="Line Callout 2 54"/>
          <p:cNvSpPr/>
          <p:nvPr/>
        </p:nvSpPr>
        <p:spPr>
          <a:xfrm>
            <a:off x="3754589" y="3504259"/>
            <a:ext cx="1274732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NEW INFORMATION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56" name="Line Callout 2 55"/>
          <p:cNvSpPr/>
          <p:nvPr/>
        </p:nvSpPr>
        <p:spPr>
          <a:xfrm>
            <a:off x="5553280" y="3516844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NEED TO CLEANUP</a:t>
            </a:r>
          </a:p>
        </p:txBody>
      </p:sp>
    </p:spTree>
    <p:extLst>
      <p:ext uri="{BB962C8B-B14F-4D97-AF65-F5344CB8AC3E}">
        <p14:creationId xmlns:p14="http://schemas.microsoft.com/office/powerpoint/2010/main" val="96272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" y="374723"/>
            <a:ext cx="6438266" cy="466256"/>
          </a:xfrm>
        </p:spPr>
        <p:txBody>
          <a:bodyPr>
            <a:noAutofit/>
          </a:bodyPr>
          <a:lstStyle/>
          <a:p>
            <a:pPr lvl="1" algn="ctr"/>
            <a:r>
              <a:rPr lang="en-US" sz="2400" b="1" dirty="0"/>
              <a:t>Remedial Investigation Sampling at </a:t>
            </a:r>
            <a:r>
              <a:rPr lang="en-US" sz="2400" b="1" dirty="0" err="1"/>
              <a:t>EHS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1015" y="1143000"/>
            <a:ext cx="6189784" cy="3591732"/>
          </a:xfrm>
        </p:spPr>
        <p:txBody>
          <a:bodyPr>
            <a:normAutofit/>
          </a:bodyPr>
          <a:lstStyle/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97888" y="4659993"/>
            <a:ext cx="1132652" cy="333064"/>
          </a:xfrm>
          <a:prstGeom prst="rect">
            <a:avLst/>
          </a:prstGeom>
          <a:solidFill>
            <a:schemeClr val="bg1"/>
          </a:solidFill>
          <a:ln cmpd="sng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Callout 21"/>
          <p:cNvSpPr/>
          <p:nvPr/>
        </p:nvSpPr>
        <p:spPr>
          <a:xfrm>
            <a:off x="212603" y="1008830"/>
            <a:ext cx="1833752" cy="1079200"/>
          </a:xfrm>
          <a:prstGeom prst="rightArrowCallout">
            <a:avLst>
              <a:gd name="adj1" fmla="val 9270"/>
              <a:gd name="adj2" fmla="val 11423"/>
              <a:gd name="adj3" fmla="val 11445"/>
              <a:gd name="adj4" fmla="val 8560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AREA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OF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CONCERN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en-US" sz="1400" dirty="0" err="1">
                <a:solidFill>
                  <a:schemeClr val="bg1"/>
                </a:solidFill>
              </a:rPr>
              <a:t>AOC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  <a:endParaRPr lang="en-US" sz="1400" dirty="0"/>
          </a:p>
        </p:txBody>
      </p:sp>
      <p:sp>
        <p:nvSpPr>
          <p:cNvPr id="42" name="Line Callout 2 41"/>
          <p:cNvSpPr/>
          <p:nvPr/>
        </p:nvSpPr>
        <p:spPr>
          <a:xfrm>
            <a:off x="2432657" y="3599099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HISTORIC SITE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USE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46" name="Right Arrow Callout 45"/>
          <p:cNvSpPr/>
          <p:nvPr/>
        </p:nvSpPr>
        <p:spPr>
          <a:xfrm>
            <a:off x="212602" y="3520014"/>
            <a:ext cx="1833752" cy="932841"/>
          </a:xfrm>
          <a:prstGeom prst="rightArrowCallout">
            <a:avLst>
              <a:gd name="adj1" fmla="val 9270"/>
              <a:gd name="adj2" fmla="val 13864"/>
              <a:gd name="adj3" fmla="val 17855"/>
              <a:gd name="adj4" fmla="val 8560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CONTAMINANT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OF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CONCERN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(</a:t>
            </a:r>
            <a:r>
              <a:rPr lang="en-US" sz="1400" dirty="0" err="1">
                <a:solidFill>
                  <a:schemeClr val="bg1"/>
                </a:solidFill>
              </a:rPr>
              <a:t>COC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  <a:endParaRPr lang="en-US" sz="1400" dirty="0"/>
          </a:p>
        </p:txBody>
      </p:sp>
      <p:sp>
        <p:nvSpPr>
          <p:cNvPr id="49" name="Line Callout 2 48"/>
          <p:cNvSpPr/>
          <p:nvPr/>
        </p:nvSpPr>
        <p:spPr>
          <a:xfrm>
            <a:off x="3906030" y="3616223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EVIDENCE OF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51" name="Line Callout 2 50"/>
          <p:cNvSpPr/>
          <p:nvPr/>
        </p:nvSpPr>
        <p:spPr>
          <a:xfrm>
            <a:off x="5553280" y="3616222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LEVELS NEED CLEANUP</a:t>
            </a:r>
          </a:p>
        </p:txBody>
      </p:sp>
      <p:sp>
        <p:nvSpPr>
          <p:cNvPr id="54" name="Right Arrow Callout 53"/>
          <p:cNvSpPr/>
          <p:nvPr/>
        </p:nvSpPr>
        <p:spPr>
          <a:xfrm>
            <a:off x="211015" y="2331507"/>
            <a:ext cx="1833752" cy="932841"/>
          </a:xfrm>
          <a:prstGeom prst="rightArrowCallout">
            <a:avLst>
              <a:gd name="adj1" fmla="val 9270"/>
              <a:gd name="adj2" fmla="val 13864"/>
              <a:gd name="adj3" fmla="val 17855"/>
              <a:gd name="adj4" fmla="val 8560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NON-AREA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OF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CONCERN</a:t>
            </a:r>
            <a:endParaRPr lang="en-US" sz="1400" dirty="0"/>
          </a:p>
        </p:txBody>
      </p:sp>
      <p:sp>
        <p:nvSpPr>
          <p:cNvPr id="17" name="Line Callout 2 16"/>
          <p:cNvSpPr/>
          <p:nvPr/>
        </p:nvSpPr>
        <p:spPr>
          <a:xfrm>
            <a:off x="2318356" y="2460757"/>
            <a:ext cx="1200450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NO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HISTORIC SITE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USE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18" name="Line Callout 2 17"/>
          <p:cNvSpPr/>
          <p:nvPr/>
        </p:nvSpPr>
        <p:spPr>
          <a:xfrm>
            <a:off x="3809958" y="2460757"/>
            <a:ext cx="1163991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NO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EVIDENCE OF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19" name="Line Callout 2 18"/>
          <p:cNvSpPr/>
          <p:nvPr/>
        </p:nvSpPr>
        <p:spPr>
          <a:xfrm>
            <a:off x="5553280" y="2460758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GENERAL GRID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SAMPLING</a:t>
            </a:r>
          </a:p>
        </p:txBody>
      </p:sp>
      <p:sp>
        <p:nvSpPr>
          <p:cNvPr id="20" name="Line Callout 2 19"/>
          <p:cNvSpPr/>
          <p:nvPr/>
        </p:nvSpPr>
        <p:spPr>
          <a:xfrm>
            <a:off x="2432657" y="1215847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HISTORIC SITE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USE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21" name="Line Callout 2 20"/>
          <p:cNvSpPr/>
          <p:nvPr/>
        </p:nvSpPr>
        <p:spPr>
          <a:xfrm>
            <a:off x="3906030" y="1232971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EVIDENCE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EVIDENCE OF 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DISPOSAL</a:t>
            </a:r>
            <a:endParaRPr lang="en-US" sz="1200" dirty="0"/>
          </a:p>
        </p:txBody>
      </p:sp>
      <p:sp>
        <p:nvSpPr>
          <p:cNvPr id="25" name="Line Callout 2 24"/>
          <p:cNvSpPr/>
          <p:nvPr/>
        </p:nvSpPr>
        <p:spPr>
          <a:xfrm>
            <a:off x="5553280" y="1232970"/>
            <a:ext cx="971849" cy="7494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TARGETED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381484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00">
            <a:alpha val="29000"/>
          </a:srgbClr>
        </a:solidFill>
        <a:ln w="28575" cmpd="sng">
          <a:noFill/>
          <a:prstDash val="sysDot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3" id="{393317BD-D822-4DE9-8865-7F072667A6CC}" vid="{0BF389D6-E9F6-4313-881C-39A3CB08F9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decpptwhite4x3</Template>
  <TotalTime>10926</TotalTime>
  <Words>116</Words>
  <Application>Microsoft Office PowerPoint</Application>
  <PresentationFormat>Custom</PresentationFormat>
  <Paragraphs>111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Remedial Investigation at EHS</vt:lpstr>
      <vt:lpstr>Remedial Investigation Sampling at EHS</vt:lpstr>
    </vt:vector>
  </TitlesOfParts>
  <Company>NYSDEC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Area – Project Update</dc:title>
  <dc:creator>Greg MacLean</dc:creator>
  <cp:lastModifiedBy>Belliveau, Lindsey</cp:lastModifiedBy>
  <cp:revision>564</cp:revision>
  <cp:lastPrinted>2018-09-11T17:55:43Z</cp:lastPrinted>
  <dcterms:created xsi:type="dcterms:W3CDTF">2015-03-26T12:14:27Z</dcterms:created>
  <dcterms:modified xsi:type="dcterms:W3CDTF">2020-09-25T14:17:26Z</dcterms:modified>
</cp:coreProperties>
</file>