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374" r:id="rId2"/>
    <p:sldId id="375" r:id="rId3"/>
  </p:sldIdLst>
  <p:sldSz cx="6858000" cy="5143500"/>
  <p:notesSz cx="7315200" cy="96012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3261"/>
    <a:srgbClr val="F7A800"/>
    <a:srgbClr val="6699FF"/>
    <a:srgbClr val="FFD100"/>
    <a:srgbClr val="002D73"/>
    <a:srgbClr val="007681"/>
    <a:srgbClr val="2C5234"/>
    <a:srgbClr val="458993"/>
    <a:srgbClr val="6A86B8"/>
    <a:srgbClr val="646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46" autoAdjust="0"/>
    <p:restoredTop sz="83268" autoAdjust="0"/>
  </p:normalViewPr>
  <p:slideViewPr>
    <p:cSldViewPr snapToGrid="0">
      <p:cViewPr varScale="1">
        <p:scale>
          <a:sx n="94" d="100"/>
          <a:sy n="94" d="100"/>
        </p:scale>
        <p:origin x="1258" y="82"/>
      </p:cViewPr>
      <p:guideLst>
        <p:guide orient="horz" pos="16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1896" y="84"/>
      </p:cViewPr>
      <p:guideLst>
        <p:guide orient="horz" pos="3024"/>
        <p:guide pos="2305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170764" cy="482027"/>
          </a:xfrm>
          <a:prstGeom prst="rect">
            <a:avLst/>
          </a:prstGeom>
        </p:spPr>
        <p:txBody>
          <a:bodyPr vert="horz" lIns="95601" tIns="47801" rIns="95601" bIns="4780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2749" y="2"/>
            <a:ext cx="3170763" cy="482027"/>
          </a:xfrm>
          <a:prstGeom prst="rect">
            <a:avLst/>
          </a:prstGeom>
        </p:spPr>
        <p:txBody>
          <a:bodyPr vert="horz" lIns="95601" tIns="47801" rIns="95601" bIns="47801" rtlCol="0"/>
          <a:lstStyle>
            <a:lvl1pPr algn="r">
              <a:defRPr sz="1300"/>
            </a:lvl1pPr>
          </a:lstStyle>
          <a:p>
            <a:fld id="{5FBCE631-DC74-4DEA-8879-B22CD55284D6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119174"/>
            <a:ext cx="3170764" cy="482027"/>
          </a:xfrm>
          <a:prstGeom prst="rect">
            <a:avLst/>
          </a:prstGeom>
        </p:spPr>
        <p:txBody>
          <a:bodyPr vert="horz" lIns="95601" tIns="47801" rIns="95601" bIns="4780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2749" y="9119174"/>
            <a:ext cx="3170763" cy="482027"/>
          </a:xfrm>
          <a:prstGeom prst="rect">
            <a:avLst/>
          </a:prstGeom>
        </p:spPr>
        <p:txBody>
          <a:bodyPr vert="horz" lIns="95601" tIns="47801" rIns="95601" bIns="47801" rtlCol="0" anchor="b"/>
          <a:lstStyle>
            <a:lvl1pPr algn="r">
              <a:defRPr sz="1300"/>
            </a:lvl1pPr>
          </a:lstStyle>
          <a:p>
            <a:fld id="{E9D9E18A-8582-4791-B402-C419ACDD5A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446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169920" cy="481727"/>
          </a:xfrm>
          <a:prstGeom prst="rect">
            <a:avLst/>
          </a:prstGeom>
        </p:spPr>
        <p:txBody>
          <a:bodyPr vert="horz" lIns="96644" tIns="48322" rIns="96644" bIns="48322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1727"/>
          </a:xfrm>
          <a:prstGeom prst="rect">
            <a:avLst/>
          </a:prstGeom>
        </p:spPr>
        <p:txBody>
          <a:bodyPr vert="horz" lIns="96644" tIns="48322" rIns="96644" bIns="48322" rtlCol="0"/>
          <a:lstStyle>
            <a:lvl1pPr algn="r">
              <a:defRPr sz="1300"/>
            </a:lvl1pPr>
          </a:lstStyle>
          <a:p>
            <a:fld id="{177CF3DF-59C6-4329-B11B-CB32CB0E89EE}" type="datetimeFigureOut">
              <a:rPr lang="en-US" smtClean="0"/>
              <a:pPr/>
              <a:t>9/23/2020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4" tIns="48322" rIns="96644" bIns="4832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3"/>
          </a:xfrm>
          <a:prstGeom prst="rect">
            <a:avLst/>
          </a:prstGeom>
        </p:spPr>
        <p:txBody>
          <a:bodyPr vert="horz" lIns="96644" tIns="48322" rIns="96644" bIns="4832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9119477"/>
            <a:ext cx="3169920" cy="481726"/>
          </a:xfrm>
          <a:prstGeom prst="rect">
            <a:avLst/>
          </a:prstGeom>
        </p:spPr>
        <p:txBody>
          <a:bodyPr vert="horz" lIns="96644" tIns="48322" rIns="96644" bIns="48322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7"/>
            <a:ext cx="3169920" cy="481726"/>
          </a:xfrm>
          <a:prstGeom prst="rect">
            <a:avLst/>
          </a:prstGeom>
        </p:spPr>
        <p:txBody>
          <a:bodyPr vert="horz" lIns="96644" tIns="48322" rIns="96644" bIns="48322" rtlCol="0" anchor="b"/>
          <a:lstStyle>
            <a:lvl1pPr algn="r">
              <a:defRPr sz="1300"/>
            </a:lvl1pPr>
          </a:lstStyle>
          <a:p>
            <a:fld id="{AFC2745C-974B-44A5-9950-B8B52E817D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2424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612775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44309" y="4247796"/>
            <a:ext cx="5852160" cy="4773521"/>
          </a:xfrm>
        </p:spPr>
        <p:txBody>
          <a:bodyPr/>
          <a:lstStyle/>
          <a:p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2745C-974B-44A5-9950-B8B52E817D6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0569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612775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44309" y="4247796"/>
            <a:ext cx="5852160" cy="4773521"/>
          </a:xfrm>
        </p:spPr>
        <p:txBody>
          <a:bodyPr/>
          <a:lstStyle/>
          <a:p>
            <a:endParaRPr lang="en-US" sz="1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2745C-974B-44A5-9950-B8B52E817D6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1236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 rot="10800000" flipV="1">
            <a:off x="0" y="3782561"/>
            <a:ext cx="6858000" cy="1352550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53746" tIns="150876" rIns="0" bIns="205740" rtlCol="0" anchor="t" anchorCtr="0"/>
          <a:lstStyle/>
          <a:p>
            <a:pPr marL="161628" marR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591003" algn="r"/>
              </a:tabLst>
              <a:defRPr/>
            </a:pPr>
            <a:endParaRPr lang="en-US"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-1"/>
            <a:ext cx="6858000" cy="1377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60"/>
          </a:p>
        </p:txBody>
      </p:sp>
      <p:sp>
        <p:nvSpPr>
          <p:cNvPr id="14" name="Rectangle 13"/>
          <p:cNvSpPr/>
          <p:nvPr userDrawn="1"/>
        </p:nvSpPr>
        <p:spPr>
          <a:xfrm>
            <a:off x="0" y="3714750"/>
            <a:ext cx="6858000" cy="76200"/>
          </a:xfrm>
          <a:prstGeom prst="rect">
            <a:avLst/>
          </a:prstGeom>
          <a:solidFill>
            <a:srgbClr val="2C5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465" y="223700"/>
            <a:ext cx="2900633" cy="91001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1377388"/>
            <a:ext cx="6300788" cy="1099113"/>
          </a:xfrm>
        </p:spPr>
        <p:txBody>
          <a:bodyPr anchor="b">
            <a:normAutofit/>
          </a:bodyPr>
          <a:lstStyle>
            <a:lvl1pPr algn="l">
              <a:defRPr sz="3000">
                <a:solidFill>
                  <a:srgbClr val="002D73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42900" y="2628338"/>
            <a:ext cx="6300788" cy="911087"/>
          </a:xfrm>
        </p:spPr>
        <p:txBody>
          <a:bodyPr>
            <a:normAutofit/>
          </a:bodyPr>
          <a:lstStyle>
            <a:lvl1pPr marL="0" indent="0" algn="l">
              <a:buNone/>
              <a:defRPr sz="2100" b="1">
                <a:solidFill>
                  <a:srgbClr val="646569"/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477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410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-1"/>
            <a:ext cx="6858000" cy="13773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6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1621848"/>
            <a:ext cx="4000500" cy="2702503"/>
          </a:xfrm>
          <a:solidFill>
            <a:srgbClr val="002D73"/>
          </a:solidFill>
        </p:spPr>
        <p:txBody>
          <a:bodyPr lIns="365760" tIns="228600" rIns="365760" anchor="t" anchorCtr="0">
            <a:normAutofit/>
          </a:bodyPr>
          <a:lstStyle>
            <a:lvl1pPr>
              <a:lnSpc>
                <a:spcPct val="100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4335" y="3291840"/>
            <a:ext cx="3383280" cy="891540"/>
          </a:xfrm>
        </p:spPr>
        <p:txBody>
          <a:bodyPr>
            <a:normAutofit/>
          </a:bodyPr>
          <a:lstStyle>
            <a:lvl1pPr marL="0" indent="0">
              <a:buNone/>
              <a:defRPr sz="2100" b="1">
                <a:solidFill>
                  <a:schemeClr val="bg1"/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 rot="10800000" flipV="1">
            <a:off x="0" y="115493"/>
            <a:ext cx="6858000" cy="2202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574" tIns="34290" rIns="205740" rtlCol="0" anchor="ctr"/>
          <a:lstStyle/>
          <a:p>
            <a:pPr marL="161628" marR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562725" algn="r"/>
              </a:tabLst>
              <a:defRPr/>
            </a:pPr>
            <a:r>
              <a:rPr lang="en-US" sz="900" b="1" dirty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fld id="{6C929F40-DA27-4434-83D4-CC1331048D9E}" type="slidenum">
              <a:rPr lang="en-US" sz="900" b="1" smtClean="0">
                <a:solidFill>
                  <a:srgbClr val="002D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marL="161628" marR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6562725" algn="r"/>
                </a:tabLst>
                <a:defRPr/>
              </a:pPr>
              <a:t>‹#›</a:t>
            </a:fld>
            <a:endParaRPr lang="en-US" sz="900" b="1" dirty="0">
              <a:solidFill>
                <a:srgbClr val="002D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 userDrawn="1"/>
        </p:nvSpPr>
        <p:spPr>
          <a:xfrm>
            <a:off x="0" y="1540453"/>
            <a:ext cx="4000500" cy="81394"/>
          </a:xfrm>
          <a:prstGeom prst="rect">
            <a:avLst/>
          </a:prstGeom>
          <a:solidFill>
            <a:srgbClr val="2C5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/>
          </a:p>
        </p:txBody>
      </p:sp>
    </p:spTree>
    <p:extLst>
      <p:ext uri="{BB962C8B-B14F-4D97-AF65-F5344CB8AC3E}">
        <p14:creationId xmlns:p14="http://schemas.microsoft.com/office/powerpoint/2010/main" val="257331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38" y="508792"/>
            <a:ext cx="6457950" cy="694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5737" y="1203737"/>
            <a:ext cx="3125391" cy="3647664"/>
          </a:xfrm>
        </p:spPr>
        <p:txBody>
          <a:bodyPr/>
          <a:lstStyle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39926" y="1203737"/>
            <a:ext cx="3103762" cy="36476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0120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38" y="508793"/>
            <a:ext cx="6457950" cy="694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738" y="1203737"/>
            <a:ext cx="3026786" cy="617934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8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738" y="1919303"/>
            <a:ext cx="3026786" cy="2947972"/>
          </a:xfrm>
        </p:spPr>
        <p:txBody>
          <a:bodyPr>
            <a:normAutofit/>
          </a:bodyPr>
          <a:lstStyle>
            <a:lvl1pPr>
              <a:spcAft>
                <a:spcPts val="225"/>
              </a:spcAft>
              <a:defRPr sz="1350"/>
            </a:lvl1pPr>
            <a:lvl2pPr>
              <a:spcAft>
                <a:spcPts val="225"/>
              </a:spcAft>
              <a:defRPr sz="1350"/>
            </a:lvl2pPr>
            <a:lvl3pPr>
              <a:spcAft>
                <a:spcPts val="225"/>
              </a:spcAft>
              <a:defRPr sz="1350"/>
            </a:lvl3pPr>
            <a:lvl4pPr>
              <a:spcAft>
                <a:spcPts val="225"/>
              </a:spcAft>
              <a:defRPr sz="1350"/>
            </a:lvl4pPr>
            <a:lvl5pPr>
              <a:spcAft>
                <a:spcPts val="225"/>
              </a:spcAft>
              <a:defRPr sz="13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11930" y="1203737"/>
            <a:ext cx="3031759" cy="617934"/>
          </a:xfrm>
        </p:spPr>
        <p:txBody>
          <a:bodyPr anchor="ctr" anchorCtr="0">
            <a:noAutofit/>
          </a:bodyPr>
          <a:lstStyle>
            <a:lvl1pPr marL="0" indent="0">
              <a:buNone/>
              <a:defRPr sz="180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11930" y="1919303"/>
            <a:ext cx="3031758" cy="2947972"/>
          </a:xfrm>
        </p:spPr>
        <p:txBody>
          <a:bodyPr>
            <a:normAutofit/>
          </a:bodyPr>
          <a:lstStyle>
            <a:lvl1pPr>
              <a:spcAft>
                <a:spcPts val="225"/>
              </a:spcAft>
              <a:defRPr sz="1350"/>
            </a:lvl1pPr>
            <a:lvl2pPr>
              <a:spcAft>
                <a:spcPts val="225"/>
              </a:spcAft>
              <a:defRPr sz="1350"/>
            </a:lvl2pPr>
            <a:lvl3pPr>
              <a:spcAft>
                <a:spcPts val="225"/>
              </a:spcAft>
              <a:defRPr sz="1350"/>
            </a:lvl3pPr>
            <a:lvl4pPr>
              <a:spcAft>
                <a:spcPts val="225"/>
              </a:spcAft>
              <a:defRPr sz="1350"/>
            </a:lvl4pPr>
            <a:lvl5pPr>
              <a:spcAft>
                <a:spcPts val="225"/>
              </a:spcAft>
              <a:defRPr sz="13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8798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5738" y="508791"/>
            <a:ext cx="6457950" cy="6949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1380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0984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 rot="10800000" flipV="1">
            <a:off x="0" y="61045"/>
            <a:ext cx="6858000" cy="300904"/>
          </a:xfrm>
          <a:prstGeom prst="rect">
            <a:avLst/>
          </a:prstGeom>
          <a:solidFill>
            <a:srgbClr val="002D7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0574" tIns="61722" rIns="205740" bIns="41148" rtlCol="0" anchor="ctr"/>
          <a:lstStyle/>
          <a:p>
            <a:pPr marL="161628" marR="0" indent="0" algn="l" defTabSz="5143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6562725" algn="r"/>
              </a:tabLst>
              <a:defRPr/>
            </a:pPr>
            <a:r>
              <a:rPr lang="en-US" sz="9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fld id="{6C929F40-DA27-4434-83D4-CC1331048D9E}" type="slidenum">
              <a:rPr lang="en-US" sz="900" b="1" smtClean="0">
                <a:latin typeface="Arial" panose="020B0604020202020204" pitchFamily="34" charset="0"/>
                <a:cs typeface="Arial" panose="020B0604020202020204" pitchFamily="34" charset="0"/>
              </a:rPr>
              <a:pPr marL="161628" marR="0" indent="0" algn="l" defTabSz="51435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6562725" algn="r"/>
                </a:tabLst>
                <a:defRPr/>
              </a:pPr>
              <a:t>‹#›</a:t>
            </a:fld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5738" y="508793"/>
            <a:ext cx="6457950" cy="698216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738" y="1207009"/>
            <a:ext cx="6457950" cy="365709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2"/>
            <a:r>
              <a:rPr lang="en-US" dirty="0"/>
              <a:t>Second level</a:t>
            </a:r>
          </a:p>
          <a:p>
            <a:pPr lvl="3"/>
            <a:r>
              <a:rPr lang="en-US" dirty="0"/>
              <a:t>Third level</a:t>
            </a:r>
          </a:p>
          <a:p>
            <a:pPr lvl="4"/>
            <a:r>
              <a:rPr lang="en-US" dirty="0"/>
              <a:t>Fourth level</a:t>
            </a:r>
          </a:p>
          <a:p>
            <a:pPr lvl="5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-1"/>
            <a:ext cx="6858000" cy="61045"/>
          </a:xfrm>
          <a:prstGeom prst="rect">
            <a:avLst/>
          </a:prstGeom>
          <a:solidFill>
            <a:srgbClr val="2C52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760"/>
          </a:p>
        </p:txBody>
      </p:sp>
      <p:pic>
        <p:nvPicPr>
          <p:cNvPr id="11" name="Picture 10"/>
          <p:cNvPicPr>
            <a:picLocks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800" y="4572000"/>
            <a:ext cx="1382450" cy="433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405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002D7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514350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28588" indent="-128588" algn="l" defTabSz="514350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257175" indent="-128588" algn="l" defTabSz="514350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355402" indent="-96441" algn="l" defTabSz="514350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SzPct val="7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450056" indent="-96441" algn="l" defTabSz="514350" rtl="0" eaLnBrk="1" latinLnBrk="0" hangingPunct="1">
        <a:lnSpc>
          <a:spcPct val="100000"/>
        </a:lnSpc>
        <a:spcBef>
          <a:spcPts val="0"/>
        </a:spcBef>
        <a:spcAft>
          <a:spcPts val="450"/>
        </a:spcAft>
        <a:buSzPct val="75000"/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15" y="374723"/>
            <a:ext cx="6438266" cy="466256"/>
          </a:xfrm>
        </p:spPr>
        <p:txBody>
          <a:bodyPr>
            <a:noAutofit/>
          </a:bodyPr>
          <a:lstStyle/>
          <a:p>
            <a:pPr lvl="1" algn="ctr"/>
            <a:r>
              <a:rPr lang="en-US" sz="2400" b="1" dirty="0"/>
              <a:t>Primary Contaminants at </a:t>
            </a:r>
            <a:r>
              <a:rPr lang="en-US" sz="2400" b="1" dirty="0" err="1"/>
              <a:t>EHS</a:t>
            </a:r>
            <a:endParaRPr lang="en-US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1015" y="1143000"/>
            <a:ext cx="6189784" cy="3591732"/>
          </a:xfrm>
        </p:spPr>
        <p:txBody>
          <a:bodyPr>
            <a:normAutofit/>
          </a:bodyPr>
          <a:lstStyle/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</p:txBody>
      </p:sp>
      <p:sp>
        <p:nvSpPr>
          <p:cNvPr id="43" name="Line Callout 2 42"/>
          <p:cNvSpPr/>
          <p:nvPr/>
        </p:nvSpPr>
        <p:spPr>
          <a:xfrm>
            <a:off x="3852285" y="859718"/>
            <a:ext cx="2352571" cy="546023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rgbClr val="00B050"/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KEY CHARACTERISTICS</a:t>
            </a:r>
            <a:endParaRPr lang="en-US" sz="1200" dirty="0"/>
          </a:p>
        </p:txBody>
      </p:sp>
      <p:sp>
        <p:nvSpPr>
          <p:cNvPr id="44" name="Line Callout 2 43"/>
          <p:cNvSpPr/>
          <p:nvPr/>
        </p:nvSpPr>
        <p:spPr>
          <a:xfrm>
            <a:off x="584004" y="943138"/>
            <a:ext cx="1083362" cy="362244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rgbClr val="00B050"/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SOIL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endParaRPr lang="en-US" sz="1200" dirty="0"/>
          </a:p>
        </p:txBody>
      </p:sp>
      <p:sp>
        <p:nvSpPr>
          <p:cNvPr id="45" name="Line Callout 2 44"/>
          <p:cNvSpPr/>
          <p:nvPr/>
        </p:nvSpPr>
        <p:spPr>
          <a:xfrm>
            <a:off x="2402590" y="859718"/>
            <a:ext cx="1093542" cy="546023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rgbClr val="00B050"/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INDUSTRIAL USE</a:t>
            </a:r>
            <a:endParaRPr lang="en-US" sz="1200" dirty="0"/>
          </a:p>
        </p:txBody>
      </p:sp>
      <p:sp>
        <p:nvSpPr>
          <p:cNvPr id="50" name="Rectangle 49"/>
          <p:cNvSpPr/>
          <p:nvPr/>
        </p:nvSpPr>
        <p:spPr>
          <a:xfrm>
            <a:off x="3430148" y="4566915"/>
            <a:ext cx="1132652" cy="333064"/>
          </a:xfrm>
          <a:prstGeom prst="rect">
            <a:avLst/>
          </a:prstGeom>
          <a:solidFill>
            <a:schemeClr val="bg1"/>
          </a:solidFill>
          <a:ln cmpd="sng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Line Callout 2 52"/>
          <p:cNvSpPr/>
          <p:nvPr/>
        </p:nvSpPr>
        <p:spPr>
          <a:xfrm>
            <a:off x="2616358" y="1632642"/>
            <a:ext cx="666009" cy="323987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bg1"/>
                </a:solidFill>
              </a:rPr>
              <a:t>OILs</a:t>
            </a:r>
            <a:endParaRPr lang="en-US" sz="1200" dirty="0"/>
          </a:p>
        </p:txBody>
      </p:sp>
      <p:sp>
        <p:nvSpPr>
          <p:cNvPr id="17" name="Right Arrow Callout 16"/>
          <p:cNvSpPr/>
          <p:nvPr/>
        </p:nvSpPr>
        <p:spPr>
          <a:xfrm>
            <a:off x="140273" y="1480281"/>
            <a:ext cx="2187397" cy="628710"/>
          </a:xfrm>
          <a:prstGeom prst="rightArrowCallout">
            <a:avLst>
              <a:gd name="adj1" fmla="val 14843"/>
              <a:gd name="adj2" fmla="val 22364"/>
              <a:gd name="adj3" fmla="val 18397"/>
              <a:gd name="adj4" fmla="val 85691"/>
            </a:avLst>
          </a:prstGeom>
          <a:solidFill>
            <a:srgbClr val="6699FF"/>
          </a:solidFill>
          <a:ln cmpd="sng">
            <a:solidFill>
              <a:srgbClr val="FFFF00"/>
            </a:solidFill>
            <a:prstDash val="solid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/>
              <a:t>POLYCHLORINATED BIPHENYLS (PCBs)</a:t>
            </a:r>
          </a:p>
        </p:txBody>
      </p:sp>
      <p:sp>
        <p:nvSpPr>
          <p:cNvPr id="19" name="Line Callout 2 18"/>
          <p:cNvSpPr/>
          <p:nvPr/>
        </p:nvSpPr>
        <p:spPr>
          <a:xfrm>
            <a:off x="3511070" y="1500392"/>
            <a:ext cx="3239170" cy="648588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BELOW TURF / PAVEMENT / BUILDING COVER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DO NOT MIGRATE TO GROUNDWATER / SOIL VAPOR / INDOOR AIR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22" name="Line Callout 2 21"/>
          <p:cNvSpPr/>
          <p:nvPr/>
        </p:nvSpPr>
        <p:spPr>
          <a:xfrm>
            <a:off x="2539747" y="2450569"/>
            <a:ext cx="819230" cy="323987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PLATING</a:t>
            </a:r>
            <a:endParaRPr lang="en-US" sz="1200" dirty="0"/>
          </a:p>
        </p:txBody>
      </p:sp>
      <p:sp>
        <p:nvSpPr>
          <p:cNvPr id="23" name="Right Arrow Callout 22"/>
          <p:cNvSpPr/>
          <p:nvPr/>
        </p:nvSpPr>
        <p:spPr>
          <a:xfrm>
            <a:off x="140273" y="2298208"/>
            <a:ext cx="2187397" cy="628710"/>
          </a:xfrm>
          <a:prstGeom prst="rightArrowCallout">
            <a:avLst>
              <a:gd name="adj1" fmla="val 14843"/>
              <a:gd name="adj2" fmla="val 22364"/>
              <a:gd name="adj3" fmla="val 18397"/>
              <a:gd name="adj4" fmla="val 85691"/>
            </a:avLst>
          </a:prstGeom>
          <a:solidFill>
            <a:srgbClr val="6699FF"/>
          </a:solidFill>
          <a:ln cmpd="sng">
            <a:solidFill>
              <a:srgbClr val="FFFF00"/>
            </a:solidFill>
            <a:prstDash val="solid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/>
              <a:t>METALS – ARSENIC, LEAD, NICKEL</a:t>
            </a:r>
          </a:p>
        </p:txBody>
      </p:sp>
      <p:sp>
        <p:nvSpPr>
          <p:cNvPr id="24" name="Line Callout 2 23"/>
          <p:cNvSpPr/>
          <p:nvPr/>
        </p:nvSpPr>
        <p:spPr>
          <a:xfrm>
            <a:off x="3527168" y="2308343"/>
            <a:ext cx="3223072" cy="627454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BELOW TURF / PAVEMENT COVER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DO NOT MIGRATE TO GROUNDWATER / SOIL VAPOR / INDOOR AIR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26" name="Line Callout 2 25"/>
          <p:cNvSpPr/>
          <p:nvPr/>
        </p:nvSpPr>
        <p:spPr>
          <a:xfrm>
            <a:off x="2616358" y="3186312"/>
            <a:ext cx="666009" cy="476349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bg1"/>
                </a:solidFill>
              </a:rPr>
              <a:t>OILs</a:t>
            </a:r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FUEL</a:t>
            </a:r>
            <a:endParaRPr lang="en-US" sz="1200" dirty="0"/>
          </a:p>
        </p:txBody>
      </p:sp>
      <p:sp>
        <p:nvSpPr>
          <p:cNvPr id="27" name="Right Arrow Callout 26"/>
          <p:cNvSpPr/>
          <p:nvPr/>
        </p:nvSpPr>
        <p:spPr>
          <a:xfrm>
            <a:off x="140273" y="3106905"/>
            <a:ext cx="2399474" cy="628710"/>
          </a:xfrm>
          <a:prstGeom prst="rightArrowCallout">
            <a:avLst>
              <a:gd name="adj1" fmla="val 14843"/>
              <a:gd name="adj2" fmla="val 22364"/>
              <a:gd name="adj3" fmla="val 18397"/>
              <a:gd name="adj4" fmla="val 88872"/>
            </a:avLst>
          </a:prstGeom>
          <a:solidFill>
            <a:srgbClr val="6699FF"/>
          </a:solidFill>
          <a:ln cmpd="sng">
            <a:solidFill>
              <a:srgbClr val="FFFF00"/>
            </a:solidFill>
            <a:prstDash val="solid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500" dirty="0"/>
              <a:t>SEMI-VOLATILE ORGANIC COMPOUNDS (</a:t>
            </a:r>
            <a:r>
              <a:rPr lang="en-US" sz="1500" dirty="0" err="1"/>
              <a:t>SVOCs</a:t>
            </a:r>
            <a:r>
              <a:rPr lang="en-US" sz="1500" dirty="0"/>
              <a:t>)</a:t>
            </a:r>
          </a:p>
        </p:txBody>
      </p:sp>
      <p:sp>
        <p:nvSpPr>
          <p:cNvPr id="30" name="Line Callout 2 29"/>
          <p:cNvSpPr/>
          <p:nvPr/>
        </p:nvSpPr>
        <p:spPr>
          <a:xfrm>
            <a:off x="2476023" y="3901585"/>
            <a:ext cx="954125" cy="662625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METAL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CLEANING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SOLVENT</a:t>
            </a:r>
            <a:endParaRPr lang="en-US" sz="1200" dirty="0"/>
          </a:p>
        </p:txBody>
      </p:sp>
      <p:sp>
        <p:nvSpPr>
          <p:cNvPr id="31" name="Right Arrow Callout 30"/>
          <p:cNvSpPr/>
          <p:nvPr/>
        </p:nvSpPr>
        <p:spPr>
          <a:xfrm>
            <a:off x="140273" y="3918543"/>
            <a:ext cx="2187397" cy="628710"/>
          </a:xfrm>
          <a:prstGeom prst="rightArrowCallout">
            <a:avLst>
              <a:gd name="adj1" fmla="val 14843"/>
              <a:gd name="adj2" fmla="val 22364"/>
              <a:gd name="adj3" fmla="val 18397"/>
              <a:gd name="adj4" fmla="val 88417"/>
            </a:avLst>
          </a:prstGeom>
          <a:solidFill>
            <a:srgbClr val="6699FF"/>
          </a:solidFill>
          <a:ln cmpd="sng">
            <a:solidFill>
              <a:srgbClr val="FFFF00"/>
            </a:solidFill>
            <a:prstDash val="solid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/>
              <a:t>VOLATILE ORGANIC COMPOUNDS (VOCs)</a:t>
            </a:r>
          </a:p>
        </p:txBody>
      </p:sp>
      <p:sp>
        <p:nvSpPr>
          <p:cNvPr id="32" name="Line Callout 2 31"/>
          <p:cNvSpPr/>
          <p:nvPr/>
        </p:nvSpPr>
        <p:spPr>
          <a:xfrm>
            <a:off x="3527168" y="3837131"/>
            <a:ext cx="3223072" cy="750513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BELOW TURF / PAVEMENT COVER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DISCRETE AREAS IN GROUNDWATER DEFINED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MIGRATION TO INDOOR AIR MITIGATED</a:t>
            </a:r>
            <a:endParaRPr lang="en-US" sz="1200" dirty="0">
              <a:solidFill>
                <a:srgbClr val="FFFF00"/>
              </a:solidFill>
            </a:endParaRPr>
          </a:p>
        </p:txBody>
      </p:sp>
      <p:sp>
        <p:nvSpPr>
          <p:cNvPr id="34" name="Line Callout 2 33"/>
          <p:cNvSpPr/>
          <p:nvPr/>
        </p:nvSpPr>
        <p:spPr>
          <a:xfrm>
            <a:off x="3527168" y="3113109"/>
            <a:ext cx="3223073" cy="576935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/>
              <a:t>BELOW TURF / PAVEMENT COVER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bg1"/>
                </a:solidFill>
              </a:rPr>
              <a:t>DISCRETE AREAS IN GROUNDWATER DEFINED</a:t>
            </a:r>
          </a:p>
        </p:txBody>
      </p:sp>
    </p:spTree>
    <p:extLst>
      <p:ext uri="{BB962C8B-B14F-4D97-AF65-F5344CB8AC3E}">
        <p14:creationId xmlns:p14="http://schemas.microsoft.com/office/powerpoint/2010/main" val="3599601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015" y="374723"/>
            <a:ext cx="6438266" cy="466256"/>
          </a:xfrm>
        </p:spPr>
        <p:txBody>
          <a:bodyPr>
            <a:noAutofit/>
          </a:bodyPr>
          <a:lstStyle/>
          <a:p>
            <a:pPr lvl="1" algn="ctr"/>
            <a:r>
              <a:rPr lang="en-US" sz="2400" b="1" dirty="0"/>
              <a:t>Primary Contaminants at </a:t>
            </a:r>
            <a:r>
              <a:rPr lang="en-US" sz="2400" b="1" dirty="0" err="1"/>
              <a:t>EHS</a:t>
            </a:r>
            <a:endParaRPr lang="en-US" sz="24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1015" y="1143000"/>
            <a:ext cx="6189784" cy="3591732"/>
          </a:xfrm>
        </p:spPr>
        <p:txBody>
          <a:bodyPr>
            <a:normAutofit/>
          </a:bodyPr>
          <a:lstStyle/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  <a:p>
            <a:pPr marL="0" lvl="3" indent="0">
              <a:buSzTx/>
              <a:buNone/>
            </a:pPr>
            <a:endParaRPr lang="en-US" dirty="0"/>
          </a:p>
        </p:txBody>
      </p:sp>
      <p:sp>
        <p:nvSpPr>
          <p:cNvPr id="43" name="Line Callout 2 42"/>
          <p:cNvSpPr/>
          <p:nvPr/>
        </p:nvSpPr>
        <p:spPr>
          <a:xfrm>
            <a:off x="3837771" y="859718"/>
            <a:ext cx="2403823" cy="546023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rgbClr val="00B050"/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KEY CHARACTERISTICS</a:t>
            </a:r>
            <a:endParaRPr lang="en-US" sz="1200" dirty="0"/>
          </a:p>
        </p:txBody>
      </p:sp>
      <p:sp>
        <p:nvSpPr>
          <p:cNvPr id="44" name="Line Callout 2 43"/>
          <p:cNvSpPr/>
          <p:nvPr/>
        </p:nvSpPr>
        <p:spPr>
          <a:xfrm>
            <a:off x="202202" y="872063"/>
            <a:ext cx="1977161" cy="454133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rgbClr val="00B050"/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GROUNDWATER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endParaRPr lang="en-US" sz="1200" dirty="0"/>
          </a:p>
        </p:txBody>
      </p:sp>
      <p:sp>
        <p:nvSpPr>
          <p:cNvPr id="45" name="Line Callout 2 44"/>
          <p:cNvSpPr/>
          <p:nvPr/>
        </p:nvSpPr>
        <p:spPr>
          <a:xfrm>
            <a:off x="2429745" y="859718"/>
            <a:ext cx="1093542" cy="546023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rgbClr val="00B050"/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INDUSTRIAL USE</a:t>
            </a:r>
            <a:endParaRPr lang="en-US" sz="1200" dirty="0"/>
          </a:p>
        </p:txBody>
      </p:sp>
      <p:sp>
        <p:nvSpPr>
          <p:cNvPr id="53" name="Line Callout 2 52"/>
          <p:cNvSpPr/>
          <p:nvPr/>
        </p:nvSpPr>
        <p:spPr>
          <a:xfrm>
            <a:off x="2605002" y="4051448"/>
            <a:ext cx="666009" cy="323987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bg1"/>
                </a:solidFill>
              </a:rPr>
              <a:t>OILs</a:t>
            </a:r>
            <a:endParaRPr lang="en-US" sz="1200" dirty="0"/>
          </a:p>
        </p:txBody>
      </p:sp>
      <p:sp>
        <p:nvSpPr>
          <p:cNvPr id="17" name="Right Arrow Callout 16"/>
          <p:cNvSpPr/>
          <p:nvPr/>
        </p:nvSpPr>
        <p:spPr>
          <a:xfrm>
            <a:off x="97085" y="3899087"/>
            <a:ext cx="2187397" cy="628710"/>
          </a:xfrm>
          <a:prstGeom prst="rightArrowCallout">
            <a:avLst>
              <a:gd name="adj1" fmla="val 14843"/>
              <a:gd name="adj2" fmla="val 22364"/>
              <a:gd name="adj3" fmla="val 18397"/>
              <a:gd name="adj4" fmla="val 85691"/>
            </a:avLst>
          </a:prstGeom>
          <a:solidFill>
            <a:srgbClr val="6699FF"/>
          </a:solidFill>
          <a:ln cmpd="sng">
            <a:solidFill>
              <a:srgbClr val="FFFF00"/>
            </a:solidFill>
            <a:prstDash val="solid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/>
              <a:t>POLYCHLORINATED BIPHENYLS (PCBs)</a:t>
            </a:r>
          </a:p>
        </p:txBody>
      </p:sp>
      <p:sp>
        <p:nvSpPr>
          <p:cNvPr id="26" name="Line Callout 2 25"/>
          <p:cNvSpPr/>
          <p:nvPr/>
        </p:nvSpPr>
        <p:spPr>
          <a:xfrm>
            <a:off x="2605002" y="3187653"/>
            <a:ext cx="666009" cy="476349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bg1"/>
                </a:solidFill>
              </a:rPr>
              <a:t>OILs</a:t>
            </a:r>
            <a:endParaRPr lang="en-US" sz="1400" dirty="0">
              <a:solidFill>
                <a:schemeClr val="bg1"/>
              </a:solidFill>
            </a:endParaRP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FUEL</a:t>
            </a:r>
            <a:endParaRPr lang="en-US" sz="1200" dirty="0"/>
          </a:p>
        </p:txBody>
      </p:sp>
      <p:sp>
        <p:nvSpPr>
          <p:cNvPr id="27" name="Right Arrow Callout 26"/>
          <p:cNvSpPr/>
          <p:nvPr/>
        </p:nvSpPr>
        <p:spPr>
          <a:xfrm>
            <a:off x="97085" y="3108694"/>
            <a:ext cx="2399474" cy="628710"/>
          </a:xfrm>
          <a:prstGeom prst="rightArrowCallout">
            <a:avLst>
              <a:gd name="adj1" fmla="val 14843"/>
              <a:gd name="adj2" fmla="val 22364"/>
              <a:gd name="adj3" fmla="val 18397"/>
              <a:gd name="adj4" fmla="val 88872"/>
            </a:avLst>
          </a:prstGeom>
          <a:solidFill>
            <a:srgbClr val="6699FF"/>
          </a:solidFill>
          <a:ln cmpd="sng">
            <a:solidFill>
              <a:srgbClr val="FFFF00"/>
            </a:solidFill>
            <a:prstDash val="solid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500" dirty="0"/>
              <a:t>SEMI-VOLATILE ORGANIC COMPOUNDS (</a:t>
            </a:r>
            <a:r>
              <a:rPr lang="en-US" sz="1500" dirty="0" err="1"/>
              <a:t>SVOCs</a:t>
            </a:r>
            <a:r>
              <a:rPr lang="en-US" sz="1500" dirty="0"/>
              <a:t>)</a:t>
            </a:r>
          </a:p>
        </p:txBody>
      </p:sp>
      <p:sp>
        <p:nvSpPr>
          <p:cNvPr id="30" name="Line Callout 2 29"/>
          <p:cNvSpPr/>
          <p:nvPr/>
        </p:nvSpPr>
        <p:spPr>
          <a:xfrm>
            <a:off x="2464667" y="1884961"/>
            <a:ext cx="946677" cy="662625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</a:rPr>
              <a:t>METAL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CLEANING</a:t>
            </a:r>
          </a:p>
          <a:p>
            <a:pPr algn="ctr"/>
            <a:r>
              <a:rPr lang="en-US" sz="1400" dirty="0">
                <a:solidFill>
                  <a:schemeClr val="bg1"/>
                </a:solidFill>
              </a:rPr>
              <a:t>SOLVENT</a:t>
            </a:r>
            <a:endParaRPr lang="en-US" sz="1200" dirty="0"/>
          </a:p>
        </p:txBody>
      </p:sp>
      <p:sp>
        <p:nvSpPr>
          <p:cNvPr id="32" name="Line Callout 2 31"/>
          <p:cNvSpPr/>
          <p:nvPr/>
        </p:nvSpPr>
        <p:spPr>
          <a:xfrm>
            <a:off x="3544956" y="1924378"/>
            <a:ext cx="2989455" cy="2368632"/>
          </a:xfrm>
          <a:prstGeom prst="borderCallout2">
            <a:avLst>
              <a:gd name="adj1" fmla="val -401"/>
              <a:gd name="adj2" fmla="val 127"/>
              <a:gd name="adj3" fmla="val 48906"/>
              <a:gd name="adj4" fmla="val 70"/>
              <a:gd name="adj5" fmla="val 100096"/>
              <a:gd name="adj6" fmla="val 89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FF00"/>
            </a:solidFill>
            <a:headEnd type="none"/>
            <a:tailEnd type="none"/>
          </a:ln>
          <a:effectLst>
            <a:glow rad="63500">
              <a:srgbClr val="92D050">
                <a:alpha val="40000"/>
              </a:srgbClr>
            </a:glo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BELOW GROUND / NO CONTACT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PUBLIC DRINKING WATER SERVES THE AREA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DISCRETE AREAS IN GROUNDWATER DEFINED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MIGRATION TO INDOOR AIR MITIGATED</a:t>
            </a:r>
            <a:endParaRPr lang="en-US" sz="1400" dirty="0">
              <a:solidFill>
                <a:schemeClr val="bg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LIMITED MIGRATION OFF-SITE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bg1"/>
                </a:solidFill>
              </a:rPr>
              <a:t>CONCENTRATIONS DIMINISHING / BREAKING DOWN</a:t>
            </a:r>
          </a:p>
        </p:txBody>
      </p:sp>
      <p:sp>
        <p:nvSpPr>
          <p:cNvPr id="36" name="Rectangle 35"/>
          <p:cNvSpPr/>
          <p:nvPr/>
        </p:nvSpPr>
        <p:spPr>
          <a:xfrm>
            <a:off x="697888" y="4659993"/>
            <a:ext cx="1132652" cy="333064"/>
          </a:xfrm>
          <a:prstGeom prst="rect">
            <a:avLst/>
          </a:prstGeom>
          <a:solidFill>
            <a:schemeClr val="bg1"/>
          </a:solidFill>
          <a:ln cmpd="sng">
            <a:solidFill>
              <a:schemeClr val="bg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Arrow Callout 21"/>
          <p:cNvSpPr/>
          <p:nvPr/>
        </p:nvSpPr>
        <p:spPr>
          <a:xfrm>
            <a:off x="78689" y="1446729"/>
            <a:ext cx="2329013" cy="1547100"/>
          </a:xfrm>
          <a:prstGeom prst="rightArrowCallout">
            <a:avLst>
              <a:gd name="adj1" fmla="val 7757"/>
              <a:gd name="adj2" fmla="val 8435"/>
              <a:gd name="adj3" fmla="val 7941"/>
              <a:gd name="adj4" fmla="val 92266"/>
            </a:avLst>
          </a:prstGeom>
          <a:solidFill>
            <a:srgbClr val="6699FF"/>
          </a:solidFill>
          <a:ln cmpd="sng">
            <a:solidFill>
              <a:srgbClr val="FFFF00"/>
            </a:solidFill>
            <a:prstDash val="solid"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500" dirty="0"/>
              <a:t>VOLATILE ORGANIC COMPOUNDS (VOCs)</a:t>
            </a:r>
          </a:p>
          <a:p>
            <a:r>
              <a:rPr lang="en-US" sz="1400" dirty="0" err="1"/>
              <a:t>Trichloroethene</a:t>
            </a:r>
            <a:r>
              <a:rPr lang="en-US" sz="1400" dirty="0"/>
              <a:t> (</a:t>
            </a:r>
            <a:r>
              <a:rPr lang="en-US" sz="1400" dirty="0" err="1"/>
              <a:t>TCE</a:t>
            </a:r>
            <a:r>
              <a:rPr lang="en-US" sz="1400" dirty="0"/>
              <a:t>)</a:t>
            </a:r>
          </a:p>
          <a:p>
            <a:r>
              <a:rPr lang="en-US" sz="1400" dirty="0"/>
              <a:t>Tetrachloroethene (</a:t>
            </a:r>
            <a:r>
              <a:rPr lang="en-US" sz="1400" dirty="0" err="1"/>
              <a:t>PCE</a:t>
            </a:r>
            <a:r>
              <a:rPr lang="en-US" sz="1400" dirty="0"/>
              <a:t>)</a:t>
            </a:r>
          </a:p>
          <a:p>
            <a:r>
              <a:rPr lang="en-US" sz="1400" dirty="0"/>
              <a:t>cis-</a:t>
            </a:r>
            <a:r>
              <a:rPr lang="en-US" sz="1400" dirty="0" err="1"/>
              <a:t>Dichloroethene</a:t>
            </a:r>
            <a:r>
              <a:rPr lang="en-US" sz="1400" dirty="0"/>
              <a:t> </a:t>
            </a:r>
            <a:r>
              <a:rPr lang="en-US" sz="1200" dirty="0"/>
              <a:t>(cis-</a:t>
            </a:r>
            <a:r>
              <a:rPr lang="en-US" sz="1200" dirty="0" err="1"/>
              <a:t>DCE</a:t>
            </a:r>
            <a:r>
              <a:rPr lang="en-US" sz="1200" dirty="0"/>
              <a:t>)</a:t>
            </a:r>
          </a:p>
          <a:p>
            <a:r>
              <a:rPr lang="en-US" sz="1400" dirty="0"/>
              <a:t>Acetone</a:t>
            </a:r>
          </a:p>
          <a:p>
            <a:r>
              <a:rPr lang="en-US" sz="1400" dirty="0"/>
              <a:t>Freon 113 </a:t>
            </a:r>
          </a:p>
        </p:txBody>
      </p:sp>
    </p:spTree>
    <p:extLst>
      <p:ext uri="{BB962C8B-B14F-4D97-AF65-F5344CB8AC3E}">
        <p14:creationId xmlns:p14="http://schemas.microsoft.com/office/powerpoint/2010/main" val="348583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 advTm="10000"/>
    </mc:Choice>
    <mc:Fallback xmlns="">
      <p:transition spd="slow" advClick="0" advTm="1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C000">
            <a:alpha val="51000"/>
          </a:srgbClr>
        </a:solidFill>
        <a:ln cmpd="sng">
          <a:solidFill>
            <a:schemeClr val="bg1"/>
          </a:solidFill>
          <a:prstDash val="sysDash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3" id="{393317BD-D822-4DE9-8865-7F072667A6CC}" vid="{0BF389D6-E9F6-4313-881C-39A3CB08F9B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decpptwhite4x3</Template>
  <TotalTime>12193</TotalTime>
  <Words>177</Words>
  <Application>Microsoft Office PowerPoint</Application>
  <PresentationFormat>Custom</PresentationFormat>
  <Paragraphs>68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Office Theme</vt:lpstr>
      <vt:lpstr>Primary Contaminants at EHS</vt:lpstr>
      <vt:lpstr>Primary Contaminants at EHS</vt:lpstr>
    </vt:vector>
  </TitlesOfParts>
  <Company>NYSDEC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Area – Project Update</dc:title>
  <dc:creator>Greg MacLean</dc:creator>
  <cp:lastModifiedBy>Belliveau, Lindsey</cp:lastModifiedBy>
  <cp:revision>526</cp:revision>
  <cp:lastPrinted>2015-07-08T14:43:18Z</cp:lastPrinted>
  <dcterms:created xsi:type="dcterms:W3CDTF">2015-03-26T12:14:27Z</dcterms:created>
  <dcterms:modified xsi:type="dcterms:W3CDTF">2020-09-23T21:04:19Z</dcterms:modified>
</cp:coreProperties>
</file>